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bin" ContentType="application/vnd.openxmlformats-officedocument.oleObject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emf" ContentType="image/x-emf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Masters/slideMaster9.xml" ContentType="application/vnd.openxmlformats-officedocument.presentationml.slideMaster+xml"/>
  <Default Extension="vml" ContentType="application/vnd.openxmlformats-officedocument.vmlDrawing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68" r:id="rId2"/>
    <p:sldMasterId id="2147483674" r:id="rId3"/>
    <p:sldMasterId id="2147483677" r:id="rId4"/>
    <p:sldMasterId id="2147483683" r:id="rId5"/>
    <p:sldMasterId id="2147483689" r:id="rId6"/>
    <p:sldMasterId id="2147483695" r:id="rId7"/>
    <p:sldMasterId id="2147483699" r:id="rId8"/>
    <p:sldMasterId id="2147483705" r:id="rId9"/>
    <p:sldMasterId id="2147483709" r:id="rId10"/>
    <p:sldMasterId id="2147483712" r:id="rId11"/>
  </p:sldMasterIdLst>
  <p:notesMasterIdLst>
    <p:notesMasterId r:id="rId13"/>
  </p:notesMasterIdLst>
  <p:handoutMasterIdLst>
    <p:handoutMasterId r:id="rId14"/>
  </p:handoutMasterIdLst>
  <p:sldIdLst>
    <p:sldId id="530" r:id="rId12"/>
  </p:sldIdLst>
  <p:sldSz cx="8961438" cy="6721475"/>
  <p:notesSz cx="6797675" cy="9926638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3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CDAFA"/>
    <a:srgbClr val="B6DF89"/>
    <a:srgbClr val="FF9999"/>
    <a:srgbClr val="3477BA"/>
    <a:srgbClr val="FFCC99"/>
    <a:srgbClr val="E1EBF7"/>
    <a:srgbClr val="D4DEE8"/>
    <a:srgbClr val="D4ECBA"/>
    <a:srgbClr val="FFE9A3"/>
    <a:srgbClr val="8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63" autoAdjust="0"/>
    <p:restoredTop sz="97218" autoAdjust="0"/>
  </p:normalViewPr>
  <p:slideViewPr>
    <p:cSldViewPr snapToGrid="0" snapToObjects="1">
      <p:cViewPr>
        <p:scale>
          <a:sx n="150" d="100"/>
          <a:sy n="150" d="100"/>
        </p:scale>
        <p:origin x="-996" y="-78"/>
      </p:cViewPr>
      <p:guideLst>
        <p:guide orient="horz"/>
        <p:guide pos="1851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1552"/>
    </p:cViewPr>
  </p:sorterViewPr>
  <p:notesViewPr>
    <p:cSldViewPr snapToGrid="0" snapToObjects="1">
      <p:cViewPr varScale="1">
        <p:scale>
          <a:sx n="74" d="100"/>
          <a:sy n="74" d="100"/>
        </p:scale>
        <p:origin x="3336" y="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tags" Target="tags/tag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8950" y="620713"/>
            <a:ext cx="5824538" cy="4368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471" y="5333978"/>
            <a:ext cx="5792746" cy="122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66383" y="9546569"/>
            <a:ext cx="539268" cy="18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605586" y="110917"/>
            <a:ext cx="65" cy="122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50471" y="5333978"/>
            <a:ext cx="5792746" cy="24622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453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5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8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10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extLst>
              <p:ext uri="{D42A27DB-BD31-4B8C-83A1-F6EECF244321}">
                <p14:modId xmlns="" xmlns:p14="http://schemas.microsoft.com/office/powerpoint/2010/main" val="219987041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63303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/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/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/>
              <a:t>Last Modified 12.30.2014 4:54 PM Russia TZ 2 Standard Time</a:t>
            </a:r>
            <a:endParaRPr lang="ru-RU" sz="900" dirty="0" smtClean="0"/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/>
              <a:t>Printed 12.5.2014 2:43 AM Russia TZ 2 Standard Time</a:t>
            </a:r>
            <a:endParaRPr lang="ru-RU" sz="900" dirty="0" smtClean="0"/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/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/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85" y="270624"/>
            <a:ext cx="1503748" cy="108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803197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9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0265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13605" y="1478372"/>
            <a:ext cx="8135314" cy="123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514186" y="6690896"/>
            <a:ext cx="172607" cy="130548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55330">
              <a:defRPr/>
            </a:pPr>
            <a:r>
              <a:rPr lang="en-US" sz="800" dirty="0" smtClean="0">
                <a:solidFill>
                  <a:srgbClr val="414142"/>
                </a:solidFill>
              </a:rPr>
              <a:t>‹#›</a:t>
            </a:r>
          </a:p>
          <a:p>
            <a:pPr algn="r" defTabSz="855330"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9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0413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391232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181224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1433268820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p:oleObj spid="_x0000_s207135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6"/>
            <a:ext cx="319959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4" y="655639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6" y="4930776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6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1" y="1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4" y="6443664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2861271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1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6" y="2077138"/>
            <a:ext cx="1230313" cy="88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324557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9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0759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13605" y="1478372"/>
            <a:ext cx="8135314" cy="123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514186" y="6690896"/>
            <a:ext cx="172607" cy="130548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55330">
              <a:defRPr/>
            </a:pPr>
            <a:r>
              <a:rPr lang="en-US" sz="800" dirty="0" smtClean="0">
                <a:solidFill>
                  <a:srgbClr val="414142"/>
                </a:solidFill>
              </a:rPr>
              <a:t>‹#›</a:t>
            </a:r>
          </a:p>
          <a:p>
            <a:pPr algn="r" defTabSz="855330"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9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8464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2902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549264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extLst>
              <p:ext uri="{D42A27DB-BD31-4B8C-83A1-F6EECF244321}">
                <p14:modId xmlns="" xmlns:p14="http://schemas.microsoft.com/office/powerpoint/2010/main" val="4977310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0203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85" y="270624"/>
            <a:ext cx="1503748" cy="108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051877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/>
            <a:fld id="{42C328C1-A84F-4A39-A664-DBA00541A8C6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423818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303546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792135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3FEC8CAC-A4C1-46D2-824A-DB3AAAD52DF3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411805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extLst>
              <p:ext uri="{D42A27DB-BD31-4B8C-83A1-F6EECF244321}">
                <p14:modId xmlns="" xmlns:p14="http://schemas.microsoft.com/office/powerpoint/2010/main" val="258908147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4292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85" y="270624"/>
            <a:ext cx="1503748" cy="108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8335472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818668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88140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extLst>
              <p:ext uri="{D42A27DB-BD31-4B8C-83A1-F6EECF244321}">
                <p14:modId xmlns="" xmlns:p14="http://schemas.microsoft.com/office/powerpoint/2010/main" val="86572572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6340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85" y="270624"/>
            <a:ext cx="1503748" cy="108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796856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967144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011242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13605" y="1478372"/>
            <a:ext cx="8135314" cy="123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514185" y="6690896"/>
            <a:ext cx="172607" cy="130548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55421">
              <a:defRPr/>
            </a:pPr>
            <a:r>
              <a:rPr lang="en-US" sz="800" dirty="0" smtClean="0">
                <a:solidFill>
                  <a:srgbClr val="414142"/>
                </a:solidFill>
              </a:rPr>
              <a:t>‹#›</a:t>
            </a:r>
          </a:p>
          <a:p>
            <a:pPr algn="r" defTabSz="855421"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34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42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958973089"/>
              </p:ext>
            </p:extLst>
          </p:nvPr>
        </p:nvGraphicFramePr>
        <p:xfrm>
          <a:off x="1594" y="1594"/>
          <a:ext cx="1587" cy="1587"/>
        </p:xfrm>
        <a:graphic>
          <a:graphicData uri="http://schemas.openxmlformats.org/presentationml/2006/ole">
            <p:oleObj spid="_x0000_s186688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81"/>
            <a:ext cx="319959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9" y="655644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81" y="4930781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81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6" y="6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81" tIns="45691" rIns="91381" bIns="45691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9" y="6443669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2861276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6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81" y="2077143"/>
            <a:ext cx="1230313" cy="88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443431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3FEC8CAC-A4C1-46D2-824A-DB3AAAD52DF3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198483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extLst>
              <p:ext uri="{D42A27DB-BD31-4B8C-83A1-F6EECF244321}">
                <p14:modId xmlns="" xmlns:p14="http://schemas.microsoft.com/office/powerpoint/2010/main" val="7660787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18388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85" y="270624"/>
            <a:ext cx="1503748" cy="108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7633181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42108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658670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extLst>
              <p:ext uri="{D42A27DB-BD31-4B8C-83A1-F6EECF244321}">
                <p14:modId xmlns="" xmlns:p14="http://schemas.microsoft.com/office/powerpoint/2010/main" val="14292694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20436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85" y="270624"/>
            <a:ext cx="1503748" cy="108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730778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909006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9"/>
            <a:ext cx="7617222" cy="14407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17177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3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9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6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4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2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892" y="4319170"/>
            <a:ext cx="7617222" cy="1334960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892" y="2848848"/>
            <a:ext cx="7617222" cy="147032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82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5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3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1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390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869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347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825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8742" y="1537232"/>
            <a:ext cx="3877067" cy="4347176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65166" y="1537232"/>
            <a:ext cx="3878623" cy="4347176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9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44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107959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072" y="269171"/>
            <a:ext cx="8065294" cy="112024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8077" y="1504553"/>
            <a:ext cx="3959525" cy="6270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821" indent="0">
              <a:buNone/>
              <a:defRPr sz="2000" b="1"/>
            </a:lvl2pPr>
            <a:lvl3pPr marL="895637" indent="0">
              <a:buNone/>
              <a:defRPr sz="1800" b="1"/>
            </a:lvl3pPr>
            <a:lvl4pPr marL="1343458" indent="0">
              <a:buNone/>
              <a:defRPr sz="1600" b="1"/>
            </a:lvl4pPr>
            <a:lvl5pPr marL="1791275" indent="0">
              <a:buNone/>
              <a:defRPr sz="1600" b="1"/>
            </a:lvl5pPr>
            <a:lvl6pPr marL="2239093" indent="0">
              <a:buNone/>
              <a:defRPr sz="1600" b="1"/>
            </a:lvl6pPr>
            <a:lvl7pPr marL="2686911" indent="0">
              <a:buNone/>
              <a:defRPr sz="1600" b="1"/>
            </a:lvl7pPr>
            <a:lvl8pPr marL="3134731" indent="0">
              <a:buNone/>
              <a:defRPr sz="1600" b="1"/>
            </a:lvl8pPr>
            <a:lvl9pPr marL="35825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8077" y="2131579"/>
            <a:ext cx="3959525" cy="38726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52289" y="1504553"/>
            <a:ext cx="3961080" cy="6270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821" indent="0">
              <a:buNone/>
              <a:defRPr sz="2000" b="1"/>
            </a:lvl2pPr>
            <a:lvl3pPr marL="895637" indent="0">
              <a:buNone/>
              <a:defRPr sz="1800" b="1"/>
            </a:lvl3pPr>
            <a:lvl4pPr marL="1343458" indent="0">
              <a:buNone/>
              <a:defRPr sz="1600" b="1"/>
            </a:lvl4pPr>
            <a:lvl5pPr marL="1791275" indent="0">
              <a:buNone/>
              <a:defRPr sz="1600" b="1"/>
            </a:lvl5pPr>
            <a:lvl6pPr marL="2239093" indent="0">
              <a:buNone/>
              <a:defRPr sz="1600" b="1"/>
            </a:lvl6pPr>
            <a:lvl7pPr marL="2686911" indent="0">
              <a:buNone/>
              <a:defRPr sz="1600" b="1"/>
            </a:lvl7pPr>
            <a:lvl8pPr marL="3134731" indent="0">
              <a:buNone/>
              <a:defRPr sz="1600" b="1"/>
            </a:lvl8pPr>
            <a:lvl9pPr marL="35825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52289" y="2131579"/>
            <a:ext cx="3961080" cy="38726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TextBox 4"/>
          <p:cNvSpPr txBox="1"/>
          <p:nvPr userDrawn="1"/>
        </p:nvSpPr>
        <p:spPr>
          <a:xfrm>
            <a:off x="8545514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3FEC8CAC-A4C1-46D2-824A-DB3AAAD52DF3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078" y="267614"/>
            <a:ext cx="2948251" cy="11389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3673" y="267620"/>
            <a:ext cx="5009693" cy="573659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48078" y="1406531"/>
            <a:ext cx="2948251" cy="4597676"/>
          </a:xfrm>
        </p:spPr>
        <p:txBody>
          <a:bodyPr/>
          <a:lstStyle>
            <a:lvl1pPr marL="0" indent="0">
              <a:buNone/>
              <a:defRPr sz="1400"/>
            </a:lvl1pPr>
            <a:lvl2pPr marL="447821" indent="0">
              <a:buNone/>
              <a:defRPr sz="1200"/>
            </a:lvl2pPr>
            <a:lvl3pPr marL="895637" indent="0">
              <a:buNone/>
              <a:defRPr sz="1000"/>
            </a:lvl3pPr>
            <a:lvl4pPr marL="1343458" indent="0">
              <a:buNone/>
              <a:defRPr sz="900"/>
            </a:lvl4pPr>
            <a:lvl5pPr marL="1791275" indent="0">
              <a:buNone/>
              <a:defRPr sz="900"/>
            </a:lvl5pPr>
            <a:lvl6pPr marL="2239093" indent="0">
              <a:buNone/>
              <a:defRPr sz="900"/>
            </a:lvl6pPr>
            <a:lvl7pPr marL="2686911" indent="0">
              <a:buNone/>
              <a:defRPr sz="900"/>
            </a:lvl7pPr>
            <a:lvl8pPr marL="3134731" indent="0">
              <a:buNone/>
              <a:defRPr sz="900"/>
            </a:lvl8pPr>
            <a:lvl9pPr marL="35825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6504" y="4705032"/>
            <a:ext cx="5376863" cy="5554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56504" y="600576"/>
            <a:ext cx="5376863" cy="4032885"/>
          </a:xfrm>
        </p:spPr>
        <p:txBody>
          <a:bodyPr/>
          <a:lstStyle>
            <a:lvl1pPr marL="0" indent="0">
              <a:buNone/>
              <a:defRPr sz="3100"/>
            </a:lvl1pPr>
            <a:lvl2pPr marL="447821" indent="0">
              <a:buNone/>
              <a:defRPr sz="2700"/>
            </a:lvl2pPr>
            <a:lvl3pPr marL="895637" indent="0">
              <a:buNone/>
              <a:defRPr sz="2400"/>
            </a:lvl3pPr>
            <a:lvl4pPr marL="1343458" indent="0">
              <a:buNone/>
              <a:defRPr sz="2000"/>
            </a:lvl4pPr>
            <a:lvl5pPr marL="1791275" indent="0">
              <a:buNone/>
              <a:defRPr sz="2000"/>
            </a:lvl5pPr>
            <a:lvl6pPr marL="2239093" indent="0">
              <a:buNone/>
              <a:defRPr sz="2000"/>
            </a:lvl6pPr>
            <a:lvl7pPr marL="2686911" indent="0">
              <a:buNone/>
              <a:defRPr sz="2000"/>
            </a:lvl7pPr>
            <a:lvl8pPr marL="3134731" indent="0">
              <a:buNone/>
              <a:defRPr sz="2000"/>
            </a:lvl8pPr>
            <a:lvl9pPr marL="358254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56504" y="5260488"/>
            <a:ext cx="5376863" cy="788839"/>
          </a:xfrm>
        </p:spPr>
        <p:txBody>
          <a:bodyPr/>
          <a:lstStyle>
            <a:lvl1pPr marL="0" indent="0">
              <a:buNone/>
              <a:defRPr sz="1400"/>
            </a:lvl1pPr>
            <a:lvl2pPr marL="447821" indent="0">
              <a:buNone/>
              <a:defRPr sz="1200"/>
            </a:lvl2pPr>
            <a:lvl3pPr marL="895637" indent="0">
              <a:buNone/>
              <a:defRPr sz="1000"/>
            </a:lvl3pPr>
            <a:lvl4pPr marL="1343458" indent="0">
              <a:buNone/>
              <a:defRPr sz="900"/>
            </a:lvl4pPr>
            <a:lvl5pPr marL="1791275" indent="0">
              <a:buNone/>
              <a:defRPr sz="900"/>
            </a:lvl5pPr>
            <a:lvl6pPr marL="2239093" indent="0">
              <a:buNone/>
              <a:defRPr sz="900"/>
            </a:lvl6pPr>
            <a:lvl7pPr marL="2686911" indent="0">
              <a:buNone/>
              <a:defRPr sz="900"/>
            </a:lvl7pPr>
            <a:lvl8pPr marL="3134731" indent="0">
              <a:buNone/>
              <a:defRPr sz="900"/>
            </a:lvl8pPr>
            <a:lvl9pPr marL="35825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7917" y="264502"/>
            <a:ext cx="1975873" cy="56199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38742" y="264502"/>
            <a:ext cx="5779817" cy="56199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303546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545519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29653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45520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3FEC8CAC-A4C1-46D2-824A-DB3AAAD52DF3}" type="slidenum">
              <a:rPr lang="ru-RU" sz="1000" smtClean="0">
                <a:solidFill>
                  <a:srgbClr val="000000"/>
                </a:solidFill>
              </a:rPr>
              <a:pPr/>
              <a:t>‹#›</a:t>
            </a:fld>
            <a:endParaRPr lang="ru-RU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77571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62737715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02016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26371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5" y="4930775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5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3112770"/>
            <a:ext cx="4935537" cy="492443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0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2077137"/>
            <a:ext cx="1230313" cy="88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218967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3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321855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1532970644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p:oleObj spid="_x0000_s204063" name="think-cell Slide" r:id="rId3" imgW="360" imgH="360" progId="">
              <p:embed/>
            </p:oleObj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86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40013" y="498476"/>
            <a:ext cx="319959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40014" y="655639"/>
            <a:ext cx="281487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09776" y="4930776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09776" y="5199063"/>
            <a:ext cx="4935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1" y="1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4" y="6443664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9775" y="2861271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09775" y="3867150"/>
            <a:ext cx="4935537" cy="215444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525963"/>
            <a:ext cx="573405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90501"/>
            <a:ext cx="894556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6" y="2077138"/>
            <a:ext cx="1230313" cy="88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42394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9.bin"/><Relationship Id="rId4" Type="http://schemas.openxmlformats.org/officeDocument/2006/relationships/vmlDrawing" Target="../drawings/vmlDrawing19.v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vmlDrawing" Target="../drawings/vmlDrawing3.v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5.bin"/><Relationship Id="rId4" Type="http://schemas.openxmlformats.org/officeDocument/2006/relationships/vmlDrawing" Target="../drawings/vmlDrawing5.v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Layout" Target="../slideLayouts/slideLayout11.xml"/><Relationship Id="rId7" Type="http://schemas.openxmlformats.org/officeDocument/2006/relationships/vmlDrawing" Target="../drawings/vmlDrawing7.v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slideLayout" Target="../slideLayouts/slideLayout16.xml"/><Relationship Id="rId7" Type="http://schemas.openxmlformats.org/officeDocument/2006/relationships/vmlDrawing" Target="../drawings/vmlDrawing9.v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1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vmlDrawing" Target="../drawings/vmlDrawing11.v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3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oleObject" Target="../embeddings/oleObject13.bin"/><Relationship Id="rId5" Type="http://schemas.openxmlformats.org/officeDocument/2006/relationships/vmlDrawing" Target="../drawings/vmlDrawing13.v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slideLayout" Target="../slideLayouts/slideLayout28.xml"/><Relationship Id="rId7" Type="http://schemas.openxmlformats.org/officeDocument/2006/relationships/vmlDrawing" Target="../drawings/vmlDrawing15.v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oleObject" Target="../embeddings/oleObject17.bin"/><Relationship Id="rId5" Type="http://schemas.openxmlformats.org/officeDocument/2006/relationships/vmlDrawing" Target="../drawings/vmlDrawing17.v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6015453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42926" name="think-cell Slide" r:id="rId5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/>
              <a:t>Last Modified 12.30.2014 4:54 PM Russia TZ 2 Standard Time</a:t>
            </a:r>
            <a:endParaRPr lang="ru-RU" dirty="0" smtClean="0"/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/>
              <a:t>Printed 12.5.2014 2:43 AM Russia TZ 2 Standard Time</a:t>
            </a:r>
            <a:endParaRPr lang="ru-RU" dirty="0" smtClean="0"/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+mn-lt"/>
              </a:rPr>
              <a:t>TRACKER</a:t>
            </a:r>
            <a:endParaRPr lang="ru-RU" sz="1400" dirty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baseline="0" dirty="0" smtClean="0">
                <a:latin typeface="+mn-lt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baseline="0" dirty="0" smtClean="0">
                <a:solidFill>
                  <a:schemeClr val="tx1"/>
                </a:solidFill>
                <a:latin typeface="+mn-lt"/>
              </a:rPr>
              <a:t>ИСТОЧНИК: источник</a:t>
            </a:r>
            <a:endParaRPr lang="ru-RU" sz="1000" baseline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/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0399381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9412" name="think-cell Slide" r:id="rId5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2919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072" y="269171"/>
            <a:ext cx="8065294" cy="1120246"/>
          </a:xfrm>
          <a:prstGeom prst="rect">
            <a:avLst/>
          </a:prstGeom>
        </p:spPr>
        <p:txBody>
          <a:bodyPr vert="horz" lIns="89564" tIns="44782" rIns="89564" bIns="4478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8072" y="1568350"/>
            <a:ext cx="8065294" cy="4435863"/>
          </a:xfrm>
          <a:prstGeom prst="rect">
            <a:avLst/>
          </a:prstGeom>
        </p:spPr>
        <p:txBody>
          <a:bodyPr vert="horz" lIns="89564" tIns="44782" rIns="89564" bIns="4478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 vert="horz" lIns="89564" tIns="44782" rIns="89564" bIns="4478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4CB33-CDE7-43C1-8CFE-01C0F44A35C1}" type="datetimeFigureOut">
              <a:rPr lang="ru-RU" smtClean="0"/>
              <a:pPr/>
              <a:t>26.12.2019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 vert="horz" lIns="89564" tIns="44782" rIns="89564" bIns="4478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22364" y="6229812"/>
            <a:ext cx="2091002" cy="357856"/>
          </a:xfrm>
          <a:prstGeom prst="rect">
            <a:avLst/>
          </a:prstGeom>
        </p:spPr>
        <p:txBody>
          <a:bodyPr vert="horz" lIns="89564" tIns="44782" rIns="89564" bIns="4478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66E2D-482F-4EAD-870C-ADAE40D52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ftr="0" dt="0"/>
  <p:txStyles>
    <p:titleStyle>
      <a:lvl1pPr algn="ctr" defTabSz="895637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864" indent="-335864" algn="l" defTabSz="895637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27706" indent="-279887" algn="l" defTabSz="89563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9546" indent="-223908" algn="l" defTabSz="89563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365" indent="-223908" algn="l" defTabSz="89563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184" indent="-223908" algn="l" defTabSz="89563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3002" indent="-223908" algn="l" defTabSz="89563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0821" indent="-223908" algn="l" defTabSz="89563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8640" indent="-223908" algn="l" defTabSz="89563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6457" indent="-223908" algn="l" defTabSz="89563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821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5637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458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1275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9093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6911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4731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82549" algn="l" defTabSz="8956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6722950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5664" name="think-cell Slide" r:id="rId7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821584" y="1940597"/>
            <a:ext cx="214000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23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8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44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8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213" indent="-609213" defTabSz="894780">
              <a:tabLst>
                <a:tab pos="612385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9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1381" tIns="91381" rIns="91381" bIns="91381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1381" tIns="91381" rIns="91381" bIns="91381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3658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4780" rtl="0" eaLnBrk="1" fontAlgn="base" hangingPunct="1">
        <a:spcBef>
          <a:spcPct val="0"/>
        </a:spcBef>
        <a:spcAft>
          <a:spcPct val="0"/>
        </a:spcAft>
        <a:tabLst>
          <a:tab pos="356961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6906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3818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0729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7637" algn="l" defTabSz="89478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553" indent="-191966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6906" indent="-26177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3973" indent="-155477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331" indent="-130092" algn="l" defTabSz="89478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06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18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29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37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48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54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64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76" algn="l" defTabSz="9138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5432843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0992" name="think-cell Slide" r:id="rId5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0980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6769546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3039" name="think-cell Slide" r:id="rId8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821584" y="1940592"/>
            <a:ext cx="214000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8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4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9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536" indent="-609536" defTabSz="895255">
              <a:tabLst>
                <a:tab pos="612710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4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1430" tIns="91430" rIns="91430" bIns="9143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1430" tIns="91430" rIns="91430" bIns="9143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325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255" rtl="0" eaLnBrk="1" fontAlgn="base" hangingPunct="1">
        <a:spcBef>
          <a:spcPct val="0"/>
        </a:spcBef>
        <a:spcAft>
          <a:spcPct val="0"/>
        </a:spcAft>
        <a:tabLst>
          <a:tab pos="357150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151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303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454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607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55" indent="-192067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151" indent="-261910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298" indent="-155558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4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7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8834764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6111" name="think-cell Slide" r:id="rId8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821584" y="1940592"/>
            <a:ext cx="214000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8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4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9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3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536" indent="-609536" defTabSz="895255">
              <a:tabLst>
                <a:tab pos="612710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4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1430" tIns="91430" rIns="91430" bIns="9143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1430" tIns="91430" rIns="91430" bIns="9143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4856" y="6320055"/>
            <a:ext cx="614543" cy="3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F385F46-FE36-43E0-8AEF-AC9950742405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773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255" rtl="0" eaLnBrk="1" fontAlgn="base" hangingPunct="1">
        <a:spcBef>
          <a:spcPct val="0"/>
        </a:spcBef>
        <a:spcAft>
          <a:spcPct val="0"/>
        </a:spcAft>
        <a:tabLst>
          <a:tab pos="357150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151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303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454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607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55" indent="-192067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151" indent="-261910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298" indent="-155558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728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4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7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4206482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9179" name="think-cell Slide" r:id="rId7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4255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9074147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3268" name="think-cell Slide" r:id="rId6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7709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2676005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5316" name="think-cell Slide" r:id="rId8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929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0160888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7364" name="think-cell Slide" r:id="rId6" imgW="360" imgH="360" progId="">
              <p:embed/>
            </p:oleObj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799944" y="1940591"/>
            <a:ext cx="218329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7950626" y="4114417"/>
            <a:ext cx="1881925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31900" y="330438"/>
            <a:ext cx="66811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31900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1400" dirty="0" smtClean="0">
                <a:solidFill>
                  <a:srgbClr val="808080"/>
                </a:solidFill>
                <a:latin typeface="Arial"/>
              </a:rPr>
              <a:t>TRACKER</a:t>
            </a:r>
            <a:endParaRPr lang="ru-RU" sz="1400" dirty="0">
              <a:solidFill>
                <a:srgbClr val="808080"/>
              </a:solidFill>
              <a:latin typeface="Arial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2" y="927814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19063" y="6141035"/>
            <a:ext cx="85486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19063" y="6447632"/>
            <a:ext cx="68627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09600" indent="-609600" defTabSz="895350">
              <a:tabLst>
                <a:tab pos="612775" algn="l"/>
              </a:tabLst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ИСТОЧНИК: источник</a:t>
            </a:r>
            <a:endParaRPr lang="ru-RU" sz="10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b="1" dirty="0" smtClean="0">
                  <a:solidFill>
                    <a:srgbClr val="000000"/>
                  </a:solidFill>
                </a:rPr>
                <a:t>Title</a:t>
              </a:r>
            </a:p>
            <a:p>
              <a:r>
                <a:rPr lang="ru-RU" dirty="0" smtClean="0">
                  <a:solidFill>
                    <a:srgbClr val="808080"/>
                  </a:solidFill>
                </a:rPr>
                <a:t>Unit of measure</a:t>
              </a:r>
              <a:endParaRPr lang="ru-RU" dirty="0">
                <a:solidFill>
                  <a:srgbClr val="808080"/>
                </a:solidFill>
              </a:endParaRP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19062" y="6326188"/>
            <a:ext cx="8714236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6603" y="884238"/>
            <a:ext cx="8708232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15041" y="41607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3" y="116632"/>
            <a:ext cx="1002318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9971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350" rtl="0" eaLnBrk="1" fontAlgn="base" hangingPunct="1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3675" indent="-19208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57200" indent="-261938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14363" indent="-1555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951" y="362290"/>
            <a:ext cx="8268504" cy="436017"/>
          </a:xfrm>
        </p:spPr>
        <p:txBody>
          <a:bodyPr/>
          <a:lstStyle/>
          <a:p>
            <a:pPr algn="ctr">
              <a:lnSpc>
                <a:spcPts val="1700"/>
              </a:lnSpc>
            </a:pPr>
            <a:r>
              <a:rPr lang="ru-RU" sz="1400" b="1" dirty="0" smtClean="0"/>
              <a:t>Карточка </a:t>
            </a:r>
            <a:r>
              <a:rPr lang="ru-RU" sz="1400" b="1" dirty="0" err="1" smtClean="0"/>
              <a:t>ПСР-проекта</a:t>
            </a:r>
            <a:r>
              <a:rPr lang="ru-RU" sz="1400" b="1" dirty="0" smtClean="0"/>
              <a:t> «Усовершенствование технологического процесса уборки территории города Ливны»</a:t>
            </a:r>
            <a:endParaRPr lang="en-US" sz="1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37132" y="798307"/>
            <a:ext cx="8744270" cy="7855374"/>
            <a:chOff x="233484" y="980728"/>
            <a:chExt cx="8722359" cy="8717782"/>
          </a:xfrm>
        </p:grpSpPr>
        <p:sp>
          <p:nvSpPr>
            <p:cNvPr id="46" name="Прямоугольник 33"/>
            <p:cNvSpPr/>
            <p:nvPr/>
          </p:nvSpPr>
          <p:spPr>
            <a:xfrm>
              <a:off x="251520" y="980728"/>
              <a:ext cx="4149820" cy="2748251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7" name="Прямоугольник 34"/>
            <p:cNvSpPr/>
            <p:nvPr/>
          </p:nvSpPr>
          <p:spPr>
            <a:xfrm>
              <a:off x="233484" y="3852721"/>
              <a:ext cx="4149820" cy="303539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8" name="Прямоугольник 35"/>
            <p:cNvSpPr/>
            <p:nvPr/>
          </p:nvSpPr>
          <p:spPr>
            <a:xfrm>
              <a:off x="4499256" y="1006570"/>
              <a:ext cx="4439282" cy="272240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>
                <a:defRPr/>
              </a:pPr>
              <a:endParaRPr lang="ru-RU" sz="900" kern="0" dirty="0">
                <a:solidFill>
                  <a:srgbClr val="414142"/>
                </a:solidFill>
                <a:latin typeface="Arial"/>
                <a:cs typeface="Arial"/>
              </a:endParaRPr>
            </a:p>
          </p:txBody>
        </p:sp>
        <p:sp>
          <p:nvSpPr>
            <p:cNvPr id="49" name="Прямоугольник 36"/>
            <p:cNvSpPr/>
            <p:nvPr/>
          </p:nvSpPr>
          <p:spPr>
            <a:xfrm>
              <a:off x="4499256" y="3852721"/>
              <a:ext cx="4456587" cy="3035399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ru-RU" kern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80839" y="3960201"/>
              <a:ext cx="4151368" cy="5738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8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pPr>
                <a:defRPr/>
              </a:pPr>
              <a:r>
                <a:rPr lang="en-US" sz="1000" kern="0" dirty="0"/>
                <a:t>4</a:t>
              </a:r>
              <a:r>
                <a:rPr lang="ru-RU" sz="1000" kern="0" dirty="0"/>
                <a:t>. Ключевые </a:t>
              </a:r>
              <a:r>
                <a:rPr lang="ru-RU" sz="1000" kern="0" dirty="0" smtClean="0"/>
                <a:t>события проекта</a:t>
              </a:r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 marL="228600" indent="-228600" algn="l">
                <a:buAutoNum type="arabicPeriod"/>
                <a:defRPr/>
              </a:pPr>
              <a:r>
                <a:rPr lang="ru-RU" sz="1000" b="0" u="none" kern="0" dirty="0" smtClean="0">
                  <a:solidFill>
                    <a:schemeClr val="tx1"/>
                  </a:solidFill>
                </a:rPr>
                <a:t>Старт проекта – 01.11.2019г.</a:t>
              </a:r>
            </a:p>
            <a:p>
              <a:pPr marL="228600" indent="-228600" algn="l">
                <a:defRPr/>
              </a:pPr>
              <a:r>
                <a:rPr lang="ru-RU" sz="1000" b="0" u="none" kern="0" dirty="0" smtClean="0">
                  <a:solidFill>
                    <a:schemeClr val="tx1"/>
                  </a:solidFill>
                </a:rPr>
                <a:t>2.    Диагностика и Целевое состояние – 01.11.2019г. – 20.12.2019г.</a:t>
              </a:r>
            </a:p>
            <a:p>
              <a:pPr marL="539750" indent="-177800" algn="l">
                <a:buFont typeface="Arial" pitchFamily="34" charset="0"/>
                <a:buChar char="•"/>
                <a:defRPr/>
              </a:pPr>
              <a:r>
                <a:rPr lang="ru-RU" sz="1000" b="0" u="none" kern="0" dirty="0" smtClean="0">
                  <a:solidFill>
                    <a:schemeClr val="tx1"/>
                  </a:solidFill>
                </a:rPr>
                <a:t>Разработка текущей карты процесса – 15.11.2019г – 01.12.2019г</a:t>
              </a:r>
            </a:p>
            <a:p>
              <a:pPr marL="539750" indent="-177800" algn="l">
                <a:buFont typeface="Arial" pitchFamily="34" charset="0"/>
                <a:buChar char="•"/>
                <a:defRPr/>
              </a:pPr>
              <a:r>
                <a:rPr lang="ru-RU" sz="1000" b="0" u="none" kern="0" dirty="0" smtClean="0">
                  <a:solidFill>
                    <a:schemeClr val="tx1"/>
                  </a:solidFill>
                </a:rPr>
                <a:t>Разработка целевой карты процесса – 01.12.2019г – 15.12.2019г</a:t>
              </a:r>
            </a:p>
            <a:p>
              <a:pPr marL="228600" indent="-228600" algn="l">
                <a:buFont typeface="Arial" pitchFamily="34" charset="0"/>
                <a:buChar char="•"/>
                <a:defRPr/>
              </a:pPr>
              <a:r>
                <a:rPr lang="ru-RU" sz="1000" b="0" u="none" kern="0" dirty="0" smtClean="0">
                  <a:solidFill>
                    <a:schemeClr val="tx1"/>
                  </a:solidFill>
                </a:rPr>
                <a:t>Совещание по защите подходов внедрения – 20.12.2019г.</a:t>
              </a:r>
            </a:p>
            <a:p>
              <a:pPr marL="228600" indent="-228600" algn="l">
                <a:buAutoNum type="arabicPeriod" startAt="3"/>
                <a:defRPr/>
              </a:pPr>
              <a:r>
                <a:rPr lang="ru-RU" sz="1000" b="0" u="none" kern="0" dirty="0" smtClean="0">
                  <a:solidFill>
                    <a:schemeClr val="tx1"/>
                  </a:solidFill>
                </a:rPr>
                <a:t>Внедрение улучшений – 20.12.2019г.- 07.04.2020г.</a:t>
              </a:r>
            </a:p>
            <a:p>
              <a:pPr marL="228600" indent="-228600" algn="l">
                <a:buAutoNum type="arabicPeriod" startAt="3"/>
                <a:defRPr/>
              </a:pPr>
              <a:r>
                <a:rPr lang="ru-RU" sz="1000" b="0" u="none" kern="0" dirty="0" smtClean="0">
                  <a:solidFill>
                    <a:schemeClr val="tx1"/>
                  </a:solidFill>
                </a:rPr>
                <a:t>Закрепление результатов и закрытие проекта -  07.04.2020г. – 07.05.2020г.</a:t>
              </a:r>
            </a:p>
            <a:p>
              <a:pPr algn="l"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 smtClean="0"/>
            </a:p>
            <a:p>
              <a:pPr>
                <a:defRPr/>
              </a:pPr>
              <a:endParaRPr lang="ru-RU" sz="1000" kern="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65378" y="3852721"/>
              <a:ext cx="4233878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600" b="1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algn="ctr">
                <a:defRPr/>
              </a:pPr>
              <a:r>
                <a:rPr lang="en-US" sz="1000" u="sng" kern="0" dirty="0" smtClean="0">
                  <a:solidFill>
                    <a:srgbClr val="3E87BD">
                      <a:lumMod val="75000"/>
                    </a:srgbClr>
                  </a:solidFill>
                </a:rPr>
                <a:t>3</a:t>
              </a:r>
              <a:r>
                <a:rPr lang="ru-RU" sz="1000" u="sng" kern="0" dirty="0" smtClean="0">
                  <a:solidFill>
                    <a:srgbClr val="3E87BD">
                      <a:lumMod val="75000"/>
                    </a:srgbClr>
                  </a:solidFill>
                </a:rPr>
                <a:t>. Цели </a:t>
              </a:r>
              <a:r>
                <a:rPr lang="ru-RU" sz="1000" u="sng" kern="0" dirty="0">
                  <a:solidFill>
                    <a:srgbClr val="3E87BD">
                      <a:lumMod val="75000"/>
                    </a:srgbClr>
                  </a:solidFill>
                </a:rPr>
                <a:t>и </a:t>
              </a:r>
              <a:r>
                <a:rPr lang="ru-RU" sz="1000" u="sng" kern="0" dirty="0" smtClean="0">
                  <a:solidFill>
                    <a:srgbClr val="3E87BD">
                      <a:lumMod val="75000"/>
                    </a:srgbClr>
                  </a:solidFill>
                </a:rPr>
                <a:t>плановый эффект</a:t>
              </a:r>
              <a:endParaRPr lang="ru-RU" sz="1000" u="sng" kern="0" dirty="0">
                <a:solidFill>
                  <a:srgbClr val="3E87BD">
                    <a:lumMod val="75000"/>
                  </a:srgbClr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80840" y="981541"/>
              <a:ext cx="4211640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1000" b="1" u="sng" kern="0" dirty="0" smtClean="0">
                  <a:solidFill>
                    <a:srgbClr val="3E87BD">
                      <a:lumMod val="75000"/>
                    </a:srgbClr>
                  </a:solidFill>
                </a:rPr>
                <a:t>2</a:t>
              </a:r>
              <a:r>
                <a:rPr lang="ru-RU" sz="1000" b="1" u="sng" kern="0" dirty="0" smtClean="0">
                  <a:solidFill>
                    <a:srgbClr val="3E87BD">
                      <a:lumMod val="75000"/>
                    </a:srgbClr>
                  </a:solidFill>
                </a:rPr>
                <a:t>. Обоснование выбора</a:t>
              </a:r>
              <a:endParaRPr lang="ru-RU" sz="1000" b="1" u="sng" kern="0" dirty="0">
                <a:solidFill>
                  <a:srgbClr val="3E87BD">
                    <a:lumMod val="75000"/>
                  </a:srgbClr>
                </a:solidFill>
              </a:endParaRPr>
            </a:p>
          </p:txBody>
        </p:sp>
        <p:sp>
          <p:nvSpPr>
            <p:cNvPr id="54" name="TextBox 65"/>
            <p:cNvSpPr txBox="1">
              <a:spLocks noChangeArrowheads="1"/>
            </p:cNvSpPr>
            <p:nvPr/>
          </p:nvSpPr>
          <p:spPr bwMode="auto">
            <a:xfrm>
              <a:off x="251521" y="2537211"/>
              <a:ext cx="3980290" cy="6148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Руководитель проекта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 </a:t>
              </a:r>
              <a:r>
                <a:rPr lang="en-US" altLang="ru-RU" sz="1000" b="0" u="none" kern="0" dirty="0">
                  <a:solidFill>
                    <a:srgbClr val="414142"/>
                  </a:solidFill>
                </a:rPr>
                <a:t>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заместитель главы администрации города по жилищно-коммунальному хозяйству и строительству – Кожухов А.И.</a:t>
              </a:r>
              <a:endParaRPr lang="ru-RU" altLang="ru-RU" sz="1000" kern="0" dirty="0">
                <a:solidFill>
                  <a:schemeClr val="tx1"/>
                </a:solidFill>
              </a:endParaRPr>
            </a:p>
          </p:txBody>
        </p:sp>
        <p:sp>
          <p:nvSpPr>
            <p:cNvPr id="55" name="TextBox 65"/>
            <p:cNvSpPr txBox="1">
              <a:spLocks noChangeArrowheads="1"/>
            </p:cNvSpPr>
            <p:nvPr/>
          </p:nvSpPr>
          <p:spPr bwMode="auto">
            <a:xfrm>
              <a:off x="312742" y="1154413"/>
              <a:ext cx="4102591" cy="27325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Заказчики процесса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u="none" kern="0" dirty="0" smtClean="0">
                  <a:solidFill>
                    <a:srgbClr val="3E87BD">
                      <a:lumMod val="75000"/>
                    </a:srgbClr>
                  </a:solidFill>
                </a:rPr>
                <a:t>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население города Ливны</a:t>
              </a:r>
              <a:endParaRPr lang="ru-RU" altLang="ru-RU" sz="1000" b="0" u="none" kern="0" dirty="0">
                <a:solidFill>
                  <a:srgbClr val="414142"/>
                </a:solidFill>
              </a:endParaRPr>
            </a:p>
          </p:txBody>
        </p:sp>
        <p:sp>
          <p:nvSpPr>
            <p:cNvPr id="56" name="TextBox 65"/>
            <p:cNvSpPr txBox="1">
              <a:spLocks noChangeArrowheads="1"/>
            </p:cNvSpPr>
            <p:nvPr/>
          </p:nvSpPr>
          <p:spPr bwMode="auto">
            <a:xfrm>
              <a:off x="257720" y="3100794"/>
              <a:ext cx="4143620" cy="6148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8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 algn="l"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Команда проекта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Полунина Л.И., Кожухов А.И., </a:t>
              </a:r>
              <a:r>
                <a:rPr lang="ru-RU" altLang="ru-RU" sz="1000" b="0" u="none" kern="0" dirty="0" err="1" smtClean="0">
                  <a:solidFill>
                    <a:schemeClr val="tx1"/>
                  </a:solidFill>
                </a:rPr>
                <a:t>Барыбин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 С. А., </a:t>
              </a:r>
              <a:r>
                <a:rPr lang="ru-RU" altLang="ru-RU" sz="1000" b="0" u="none" kern="0" dirty="0" err="1" smtClean="0">
                  <a:solidFill>
                    <a:schemeClr val="tx1"/>
                  </a:solidFill>
                </a:rPr>
                <a:t>Шкодкин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 В. Н., Бачурин Г.В., Халилова Л.Н., </a:t>
              </a:r>
              <a:r>
                <a:rPr lang="ru-RU" altLang="ru-RU" sz="1000" b="0" u="none" kern="0" dirty="0" err="1" smtClean="0">
                  <a:solidFill>
                    <a:schemeClr val="tx1"/>
                  </a:solidFill>
                </a:rPr>
                <a:t>Золкина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 С.А., Ивлева И.В., </a:t>
              </a:r>
              <a:r>
                <a:rPr lang="ru-RU" altLang="ru-RU" sz="1000" b="0" u="none" kern="0" dirty="0" err="1" smtClean="0">
                  <a:solidFill>
                    <a:schemeClr val="tx1"/>
                  </a:solidFill>
                </a:rPr>
                <a:t>Бывшев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 </a:t>
              </a:r>
              <a:r>
                <a:rPr lang="ru-RU" altLang="ru-RU" sz="1000" b="0" u="none" kern="0" smtClean="0">
                  <a:solidFill>
                    <a:schemeClr val="tx1"/>
                  </a:solidFill>
                </a:rPr>
                <a:t>И.В.</a:t>
              </a:r>
              <a:endParaRPr lang="ru-RU" altLang="ru-RU" sz="1000" b="0" u="none" kern="0" dirty="0">
                <a:solidFill>
                  <a:schemeClr val="tx1"/>
                </a:solidFill>
              </a:endParaRPr>
            </a:p>
          </p:txBody>
        </p:sp>
        <p:sp>
          <p:nvSpPr>
            <p:cNvPr id="57" name="TextBox 65"/>
            <p:cNvSpPr txBox="1">
              <a:spLocks noChangeArrowheads="1"/>
            </p:cNvSpPr>
            <p:nvPr/>
          </p:nvSpPr>
          <p:spPr bwMode="auto">
            <a:xfrm>
              <a:off x="298749" y="2127001"/>
              <a:ext cx="4004839" cy="6148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4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/>
                <a:t>Владелец процесса</a:t>
              </a:r>
              <a:r>
                <a:rPr lang="en-US" altLang="ru-RU" sz="1000" kern="0" dirty="0" smtClean="0"/>
                <a:t>: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 управление жилищно-коммунального хозяйства администрации города Ливны (</a:t>
              </a:r>
              <a:r>
                <a:rPr lang="ru-RU" altLang="ru-RU" sz="1000" b="0" u="none" kern="0" dirty="0" err="1" smtClean="0">
                  <a:solidFill>
                    <a:schemeClr val="tx1"/>
                  </a:solidFill>
                </a:rPr>
                <a:t>Барыбин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 С.А.)</a:t>
              </a:r>
              <a:r>
                <a:rPr lang="ru-RU" altLang="ru-RU" sz="1000" u="none" kern="0" dirty="0" smtClean="0"/>
                <a:t> </a:t>
              </a:r>
              <a:endParaRPr lang="ru-RU" altLang="ru-RU" sz="1000" b="0" u="none" kern="0" dirty="0" smtClean="0">
                <a:solidFill>
                  <a:srgbClr val="414142"/>
                </a:solidFill>
              </a:endParaRPr>
            </a:p>
            <a:p>
              <a:pPr>
                <a:defRPr/>
              </a:pPr>
              <a:endParaRPr lang="ru-RU" altLang="ru-RU" sz="1000" b="0" u="none" kern="0" dirty="0">
                <a:solidFill>
                  <a:srgbClr val="414142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01340" y="4468180"/>
              <a:ext cx="4249617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  <a:defRPr/>
              </a:pPr>
              <a:endParaRPr lang="ru-RU" altLang="ru-RU" sz="1200" kern="0" dirty="0">
                <a:solidFill>
                  <a:srgbClr val="414142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defRPr/>
              </a:pPr>
              <a:endParaRPr lang="en-US" altLang="ru-RU" sz="1200" kern="0" dirty="0" smtClean="0">
                <a:solidFill>
                  <a:srgbClr val="414142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defRPr/>
              </a:pPr>
              <a:endParaRPr lang="en-US" altLang="ru-RU" sz="1200" kern="0" dirty="0">
                <a:solidFill>
                  <a:srgbClr val="414142"/>
                </a:solidFill>
              </a:endParaRPr>
            </a:p>
          </p:txBody>
        </p:sp>
        <p:sp>
          <p:nvSpPr>
            <p:cNvPr id="59" name="TextBox 65"/>
            <p:cNvSpPr txBox="1">
              <a:spLocks noChangeArrowheads="1"/>
            </p:cNvSpPr>
            <p:nvPr/>
          </p:nvSpPr>
          <p:spPr bwMode="auto">
            <a:xfrm>
              <a:off x="312742" y="1307573"/>
              <a:ext cx="4070562" cy="44403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200" b="1" u="sng">
                  <a:solidFill>
                    <a:schemeClr val="accent6">
                      <a:lumMod val="75000"/>
                    </a:schemeClr>
                  </a:solidFill>
                </a:defRPr>
              </a:lvl1pPr>
            </a:lstStyle>
            <a:p>
              <a:pPr>
                <a:defRPr/>
              </a:pPr>
              <a:r>
                <a:rPr lang="ru-RU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Периметр проекта</a:t>
              </a:r>
              <a:r>
                <a:rPr lang="en-US" altLang="ru-RU" sz="1000" kern="0" dirty="0" smtClean="0">
                  <a:solidFill>
                    <a:srgbClr val="3E87BD">
                      <a:lumMod val="75000"/>
                    </a:srgbClr>
                  </a:solidFill>
                </a:rPr>
                <a:t>:</a:t>
              </a:r>
              <a:r>
                <a:rPr lang="ru-RU" altLang="ru-RU" sz="1000" u="none" kern="0" dirty="0">
                  <a:solidFill>
                    <a:srgbClr val="3E87BD">
                      <a:lumMod val="75000"/>
                    </a:srgbClr>
                  </a:solidFill>
                </a:rPr>
                <a:t>   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управление жилищно-коммунального хозяйства администрации города Ливны, МУКП «</a:t>
              </a:r>
              <a:r>
                <a:rPr lang="ru-RU" altLang="ru-RU" sz="1000" b="0" u="none" kern="0" dirty="0" err="1" smtClean="0">
                  <a:solidFill>
                    <a:schemeClr val="tx1"/>
                  </a:solidFill>
                </a:rPr>
                <a:t>Ливенское</a:t>
              </a:r>
              <a:r>
                <a:rPr lang="ru-RU" altLang="ru-RU" sz="1000" b="0" u="none" kern="0" dirty="0" smtClean="0">
                  <a:solidFill>
                    <a:schemeClr val="tx1"/>
                  </a:solidFill>
                </a:rPr>
                <a:t>»</a:t>
              </a:r>
              <a:endParaRPr lang="ru-RU" altLang="ru-RU" sz="1000" b="0" u="none" kern="0" dirty="0">
                <a:solidFill>
                  <a:srgbClr val="414142"/>
                </a:solidFill>
              </a:endParaRPr>
            </a:p>
          </p:txBody>
        </p:sp>
        <p:sp>
          <p:nvSpPr>
            <p:cNvPr id="62" name="TextBox 14"/>
            <p:cNvSpPr txBox="1">
              <a:spLocks noChangeArrowheads="1"/>
            </p:cNvSpPr>
            <p:nvPr/>
          </p:nvSpPr>
          <p:spPr bwMode="auto">
            <a:xfrm>
              <a:off x="4498585" y="1252382"/>
              <a:ext cx="4333623" cy="249343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eaLnBrk="1" hangingPunct="1">
                <a:spcBef>
                  <a:spcPts val="300"/>
                </a:spcBef>
                <a:spcAft>
                  <a:spcPts val="300"/>
                </a:spcAft>
                <a:defRPr sz="1400">
                  <a:solidFill>
                    <a:srgbClr val="414142"/>
                  </a:solidFill>
                </a:defRPr>
              </a:lvl1pPr>
            </a:lstStyle>
            <a:p>
              <a:pPr marL="228600" indent="-228600">
                <a:defRPr/>
              </a:pPr>
              <a:r>
                <a:rPr lang="ru-RU" altLang="ru-RU" sz="1000" b="1" kern="0" dirty="0" smtClean="0">
                  <a:solidFill>
                    <a:srgbClr val="000000"/>
                  </a:solidFill>
                </a:rPr>
                <a:t>Ключевой риск</a:t>
              </a:r>
              <a:r>
                <a:rPr lang="ru-RU" altLang="ru-RU" sz="1000" b="1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: </a:t>
              </a:r>
              <a:r>
                <a:rPr lang="ru-RU" altLang="ru-RU" sz="1000" kern="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применение штрафных санкций к органам местного самоуправления, не в полной мере обеспечение безопасности дорожного движения.</a:t>
              </a:r>
            </a:p>
            <a:p>
              <a:pPr marL="169863" indent="-169863">
                <a:buFontTx/>
                <a:buAutoNum type="arabicPeriod"/>
                <a:defRPr/>
              </a:pPr>
              <a:r>
                <a:rPr lang="ru-RU" altLang="ru-RU" sz="1000" kern="0" dirty="0" smtClean="0"/>
                <a:t>Невозможность оказания влияния на природные процессы</a:t>
              </a:r>
            </a:p>
            <a:p>
              <a:pPr marL="169863" indent="-169863">
                <a:buFontTx/>
                <a:buAutoNum type="arabicPeriod"/>
                <a:defRPr/>
              </a:pPr>
              <a:r>
                <a:rPr lang="ru-RU" altLang="ru-RU" sz="1000" kern="0" dirty="0" smtClean="0"/>
                <a:t>Совершенствование системы организации труда</a:t>
              </a:r>
            </a:p>
            <a:p>
              <a:pPr marL="171450" indent="-171450">
                <a:buFont typeface="Wingdings" pitchFamily="2" charset="2"/>
                <a:buChar char="ü"/>
                <a:defRPr/>
              </a:pPr>
              <a:r>
                <a:rPr lang="ru-RU" sz="1000" kern="0" dirty="0" smtClean="0"/>
                <a:t>Наличие нерациональных трудозатрат предприятия, осуществляющего уборку</a:t>
              </a:r>
            </a:p>
            <a:p>
              <a:pPr marL="171450" indent="-171450">
                <a:buFont typeface="Wingdings" pitchFamily="2" charset="2"/>
                <a:buChar char="ü"/>
                <a:defRPr/>
              </a:pPr>
              <a:r>
                <a:rPr lang="ru-RU" sz="1000" kern="0" dirty="0" smtClean="0"/>
                <a:t>Несовершенная схема оповещения и сбора персонала предприятия </a:t>
              </a:r>
            </a:p>
            <a:p>
              <a:pPr marL="171450" indent="-171450">
                <a:defRPr/>
              </a:pPr>
              <a:r>
                <a:rPr lang="ru-RU" sz="1000" kern="0" dirty="0" smtClean="0"/>
                <a:t>3. </a:t>
              </a:r>
              <a:r>
                <a:rPr lang="ru-RU" altLang="ru-RU" sz="1000" kern="0" dirty="0" smtClean="0"/>
                <a:t>Значительное число потребителей, вовлеченных в процесс</a:t>
              </a:r>
            </a:p>
            <a:p>
              <a:pPr marL="174625" indent="-174625">
                <a:defRPr/>
              </a:pPr>
              <a:endParaRPr lang="ru-RU" sz="1000" kern="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9497" y="981541"/>
              <a:ext cx="4211640" cy="270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ru-RU" sz="1000" b="1" u="sng" kern="0" dirty="0">
                  <a:solidFill>
                    <a:srgbClr val="3E87BD">
                      <a:lumMod val="75000"/>
                    </a:srgbClr>
                  </a:solidFill>
                </a:rPr>
                <a:t>1</a:t>
              </a:r>
              <a:r>
                <a:rPr lang="ru-RU" sz="1000" b="1" u="sng" kern="0" dirty="0" smtClean="0">
                  <a:solidFill>
                    <a:srgbClr val="3E87BD">
                      <a:lumMod val="75000"/>
                    </a:srgbClr>
                  </a:solidFill>
                </a:rPr>
                <a:t>. Вовлеченные лица и рамки проекта</a:t>
              </a:r>
              <a:endParaRPr lang="ru-RU" sz="1000" b="1" u="sng" kern="0" dirty="0">
                <a:solidFill>
                  <a:srgbClr val="3E87BD">
                    <a:lumMod val="75000"/>
                  </a:srgbClr>
                </a:solidFill>
              </a:endParaRPr>
            </a:p>
          </p:txBody>
        </p:sp>
        <p:sp>
          <p:nvSpPr>
            <p:cNvPr id="32" name="TextBox 65"/>
            <p:cNvSpPr txBox="1">
              <a:spLocks noChangeArrowheads="1"/>
            </p:cNvSpPr>
            <p:nvPr/>
          </p:nvSpPr>
          <p:spPr bwMode="auto">
            <a:xfrm>
              <a:off x="257720" y="1734200"/>
              <a:ext cx="4180940" cy="78560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1400" b="1" u="sng">
                  <a:solidFill>
                    <a:srgbClr val="3E87BD">
                      <a:lumMod val="75000"/>
                    </a:srgbClr>
                  </a:solidFill>
                </a:defRPr>
              </a:lvl1pPr>
            </a:lstStyle>
            <a:p>
              <a:r>
                <a:rPr lang="ru-RU" altLang="ru-RU" sz="1000" kern="0" dirty="0" smtClean="0"/>
                <a:t> Границы процесса</a:t>
              </a:r>
              <a:r>
                <a:rPr lang="en-US" altLang="ru-RU" sz="1000" kern="0" dirty="0" smtClean="0"/>
                <a:t>:</a:t>
              </a:r>
              <a:r>
                <a:rPr lang="ru-RU" altLang="ru-RU" sz="1000" u="none" kern="0" dirty="0" smtClean="0"/>
                <a:t> </a:t>
              </a:r>
              <a:r>
                <a:rPr lang="ru-RU" altLang="ru-RU" sz="1000" b="0" u="none" dirty="0" smtClean="0">
                  <a:solidFill>
                    <a:schemeClr val="tx1"/>
                  </a:solidFill>
                </a:rPr>
                <a:t>о</a:t>
              </a:r>
              <a:r>
                <a:rPr lang="ru-RU" sz="1000" b="0" u="none" dirty="0" smtClean="0">
                  <a:solidFill>
                    <a:schemeClr val="tx1"/>
                  </a:solidFill>
                </a:rPr>
                <a:t>т момента начала выпадения снега до обработки песко-соляной смесью улиц города</a:t>
              </a:r>
            </a:p>
            <a:p>
              <a:r>
                <a:rPr lang="ru-RU" sz="1000" b="0" u="none" dirty="0" smtClean="0">
                  <a:solidFill>
                    <a:schemeClr val="tx1"/>
                  </a:solidFill>
                </a:rPr>
                <a:t> </a:t>
              </a:r>
            </a:p>
            <a:p>
              <a:endParaRPr lang="ru-RU" sz="1000" b="0" u="none" dirty="0" smtClean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13968964"/>
              </p:ext>
            </p:extLst>
          </p:nvPr>
        </p:nvGraphicFramePr>
        <p:xfrm>
          <a:off x="224318" y="3854754"/>
          <a:ext cx="4061933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538"/>
                <a:gridCol w="956930"/>
                <a:gridCol w="894465"/>
              </a:tblGrid>
              <a:tr h="36954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</a:p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Текущий</a:t>
                      </a:r>
                      <a:r>
                        <a:rPr lang="ru-RU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10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Целевой </a:t>
                      </a:r>
                      <a:r>
                        <a:rPr lang="ru-RU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</a:t>
                      </a:r>
                      <a:endParaRPr lang="ru-RU" sz="10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1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0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AutoNum type="arabicPeriod"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Сокращение времени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уборки улично-дорожной сети без потери качества уборки</a:t>
                      </a:r>
                      <a:endParaRPr lang="ru-RU" altLang="ru-RU" sz="1000" b="0" u="none" kern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AutoNum type="arabicPeriod"/>
                        <a:tabLst/>
                        <a:defRPr/>
                      </a:pPr>
                      <a:endParaRPr lang="ru-RU" sz="10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часов в день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часов в день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5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0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Снижение количества обращений граждан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единицы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единиц</a:t>
                      </a:r>
                      <a:endParaRPr lang="ru-RU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859820" y="6121310"/>
            <a:ext cx="7241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Руководитель </a:t>
            </a:r>
            <a:r>
              <a:rPr lang="ru-RU" sz="1000" smtClean="0"/>
              <a:t>проекта                                                                                                                                           </a:t>
            </a:r>
            <a:r>
              <a:rPr lang="ru-RU" sz="1000" dirty="0" smtClean="0"/>
              <a:t>А. И. Кожухов</a:t>
            </a:r>
            <a:endParaRPr lang="ru-RU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5803901" y="0"/>
            <a:ext cx="2953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Утверждаю</a:t>
            </a:r>
          </a:p>
          <a:p>
            <a:r>
              <a:rPr lang="ru-RU" sz="1000" dirty="0" smtClean="0"/>
              <a:t>Глава города                               С. А. </a:t>
            </a:r>
            <a:r>
              <a:rPr lang="ru-RU" sz="1000" dirty="0" err="1" smtClean="0"/>
              <a:t>Трубицин</a:t>
            </a:r>
            <a:endParaRPr lang="ru-RU" sz="1000" dirty="0"/>
          </a:p>
        </p:txBody>
      </p:sp>
    </p:spTree>
    <p:extLst>
      <p:ext uri="{BB962C8B-B14F-4D97-AF65-F5344CB8AC3E}">
        <p14:creationId xmlns="" xmlns:p14="http://schemas.microsoft.com/office/powerpoint/2010/main" val="278725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ISNEWSLIDENUMBER" val="True"/>
  <p:tag name="PREVIOUSNAME" val="C:\Users\Nikolay Deev-MSW\Desktop\RDM027.potx"/>
  <p:tag name="THINKCELLPRESENTATIONDONOTDELETE" val="&lt;?xml version=&quot;1.0&quot; encoding=&quot;UTF-16&quot; standalone=&quot;yes&quot;?&gt;&#10;&lt;root reqver=&quot;17839&quot;&gt;&lt;version val=&quot;21124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4.09510000000000040000E+000&quot;&gt;&lt;m_ppcolschidx val=&quot;0&quot;/&gt;&lt;m_rgb r=&quot;27&quot; g=&quot;b8&quot; b=&quot;2f&quot;/&gt;&lt;/elem&gt;&lt;elem m_fUsage=&quot;1.44020511000000020000E+000&quot;&gt;&lt;m_ppcolschidx val=&quot;0&quot;/&gt;&lt;m_rgb r=&quot;f2&quot; g=&quot;fd&quot; b=&quot;24&quot;/&gt;&lt;/elem&gt;&lt;elem m_fUsage=&quot;6.62489036190000100000E-001&quot;&gt;&lt;m_ppcolschidx val=&quot;0&quot;/&gt;&lt;m_rgb r=&quot;fd&quot; g=&quot;91&quot; b=&quot;24&quot;/&gt;&lt;/elem&gt;&lt;elem m_fUsage=&quot;5.90490000000000180000E-001&quot;&gt;&lt;m_ppcolschidx val=&quot;0&quot;/&gt;&lt;m_rgb r=&quot;ad&quot; g=&quot;de&quot; b=&quot;e7&quot;/&gt;&lt;/elem&gt;&lt;elem m_fUsage=&quot;5.11197461030610150000E-001&quot;&gt;&lt;m_ppcolschidx val=&quot;0&quot;/&gt;&lt;m_rgb r=&quot;b2&quot; g=&quot;b2&quot; b=&quot;b2&quot;/&gt;&lt;/elem&gt;&lt;elem m_fUsage=&quot;3.87420489000000150000E-001&quot;&gt;&lt;m_ppcolschidx val=&quot;0&quot;/&gt;&lt;m_rgb r=&quot;fe&quot; g=&quot;34&quot; b=&quot;39&quot;/&gt;&lt;/elem&gt;&lt;elem m_fUsage=&quot;2.54186582832900130000E-001&quot;&gt;&lt;m_ppcolschidx val=&quot;0&quot;/&gt;&lt;m_rgb r=&quot;dd&quot; g=&quot;dd&quot; b=&quot;dd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&gt;&lt;m_strFormatTime&gt;%#d.%#m.%y&lt;/m_strFormatTime&gt;&lt;/m_precDefault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1297"/>
</p:tagLst>
</file>

<file path=ppt/theme/theme1.xml><?xml version="1.0" encoding="utf-8"?>
<a:theme xmlns:a="http://schemas.openxmlformats.org/drawingml/2006/main" name="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10.xml><?xml version="1.0" encoding="utf-8"?>
<a:theme xmlns:a="http://schemas.openxmlformats.org/drawingml/2006/main" name="9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DM027.potx" id="{0DB4D349-ADC4-4C2E-A928-BB11817989A0}" vid="{B776F718-2411-497F-9303-EDB258200B0F}"/>
    </a:ext>
  </a:extLst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3.xml><?xml version="1.0" encoding="utf-8"?>
<a:theme xmlns:a="http://schemas.openxmlformats.org/drawingml/2006/main" name="2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4.xml><?xml version="1.0" encoding="utf-8"?>
<a:theme xmlns:a="http://schemas.openxmlformats.org/drawingml/2006/main" name="3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5.xml><?xml version="1.0" encoding="utf-8"?>
<a:theme xmlns:a="http://schemas.openxmlformats.org/drawingml/2006/main" name="4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6.xml><?xml version="1.0" encoding="utf-8"?>
<a:theme xmlns:a="http://schemas.openxmlformats.org/drawingml/2006/main" name="5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RDM027.potx" id="{0DB4D349-ADC4-4C2E-A928-BB11817989A0}" vid="{B776F718-2411-497F-9303-EDB258200B0F}"/>
    </a:ext>
  </a:extLst>
</a:theme>
</file>

<file path=ppt/theme/theme7.xml><?xml version="1.0" encoding="utf-8"?>
<a:theme xmlns:a="http://schemas.openxmlformats.org/drawingml/2006/main" name="6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DM027.potx" id="{0DB4D349-ADC4-4C2E-A928-BB11817989A0}" vid="{B776F718-2411-497F-9303-EDB258200B0F}"/>
    </a:ext>
  </a:extLst>
</a:theme>
</file>

<file path=ppt/theme/theme8.xml><?xml version="1.0" encoding="utf-8"?>
<a:theme xmlns:a="http://schemas.openxmlformats.org/drawingml/2006/main" name="7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DM027.potx" id="{0DB4D349-ADC4-4C2E-A928-BB11817989A0}" vid="{B776F718-2411-497F-9303-EDB258200B0F}"/>
    </a:ext>
  </a:extLst>
</a:theme>
</file>

<file path=ppt/theme/theme9.xml><?xml version="1.0" encoding="utf-8"?>
<a:theme xmlns:a="http://schemas.openxmlformats.org/drawingml/2006/main" name="8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DM027.potx" id="{0DB4D349-ADC4-4C2E-A928-BB11817989A0}" vid="{B776F718-2411-497F-9303-EDB258200B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RDM027</Template>
  <TotalTime>37943</TotalTime>
  <Words>293</Words>
  <Application>Microsoft Office PowerPoint</Application>
  <PresentationFormat>Произвольный</PresentationFormat>
  <Paragraphs>62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3" baseType="lpstr">
      <vt:lpstr>RDM027</vt:lpstr>
      <vt:lpstr>1_RDM027</vt:lpstr>
      <vt:lpstr>2_RDM027</vt:lpstr>
      <vt:lpstr>3_RDM027</vt:lpstr>
      <vt:lpstr>4_RDM027</vt:lpstr>
      <vt:lpstr>5_RDM027</vt:lpstr>
      <vt:lpstr>6_RDM027</vt:lpstr>
      <vt:lpstr>7_RDM027</vt:lpstr>
      <vt:lpstr>8_RDM027</vt:lpstr>
      <vt:lpstr>9_RDM027</vt:lpstr>
      <vt:lpstr>Тема Office</vt:lpstr>
      <vt:lpstr>think-cell Slide</vt:lpstr>
      <vt:lpstr>Карточка ПСР-проекта «Усовершенствование технологического процесса уборки территории города Ливны»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реализации ПСР проекта</dc:title>
  <dc:creator>Yulia Semenova</dc:creator>
  <cp:lastModifiedBy>Пользователь Windows</cp:lastModifiedBy>
  <cp:revision>2108</cp:revision>
  <cp:lastPrinted>2017-06-13T14:49:06Z</cp:lastPrinted>
  <dcterms:created xsi:type="dcterms:W3CDTF">2014-11-19T15:14:37Z</dcterms:created>
  <dcterms:modified xsi:type="dcterms:W3CDTF">2019-12-26T16:16:17Z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Дата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</Properties>
</file>