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57" r:id="rId4"/>
    <p:sldId id="277" r:id="rId5"/>
    <p:sldId id="278" r:id="rId6"/>
    <p:sldId id="261" r:id="rId7"/>
    <p:sldId id="284" r:id="rId8"/>
    <p:sldId id="259" r:id="rId9"/>
    <p:sldId id="273" r:id="rId10"/>
    <p:sldId id="279" r:id="rId11"/>
    <p:sldId id="280" r:id="rId12"/>
    <p:sldId id="275" r:id="rId13"/>
    <p:sldId id="286" r:id="rId14"/>
    <p:sldId id="287" r:id="rId15"/>
    <p:sldId id="288" r:id="rId16"/>
    <p:sldId id="272" r:id="rId17"/>
    <p:sldId id="271" r:id="rId18"/>
    <p:sldId id="289" r:id="rId19"/>
    <p:sldId id="281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9999"/>
    <a:srgbClr val="FD33E0"/>
    <a:srgbClr val="00FF00"/>
    <a:srgbClr val="3002C4"/>
    <a:srgbClr val="FFFF00"/>
    <a:srgbClr val="260600"/>
    <a:srgbClr val="990033"/>
    <a:srgbClr val="0F0179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758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4905910333703978E-2"/>
          <c:y val="3.3695523148390083E-2"/>
          <c:w val="0.64827792998982914"/>
          <c:h val="0.8355127938473506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-3.1760435949912541E-3"/>
                  <c:y val="2.417328908658191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281.39999999999969</c:v>
                </c:pt>
                <c:pt idx="1">
                  <c:v>278.8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1"/>
              <c:layout>
                <c:manualLayout>
                  <c:x val="2.5408348759930095E-2"/>
                  <c:y val="1.318543041086289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63.9</c:v>
                </c:pt>
                <c:pt idx="1">
                  <c:v>66.099999999999994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674.4</c:v>
                </c:pt>
                <c:pt idx="1">
                  <c:v>693.1</c:v>
                </c:pt>
              </c:numCache>
            </c:numRef>
          </c:val>
        </c:ser>
        <c:shape val="cone"/>
        <c:axId val="58153600"/>
        <c:axId val="58179968"/>
        <c:axId val="66747008"/>
      </c:bar3DChart>
      <c:catAx>
        <c:axId val="581536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8179968"/>
        <c:crosses val="autoZero"/>
        <c:auto val="1"/>
        <c:lblAlgn val="ctr"/>
        <c:lblOffset val="100"/>
      </c:catAx>
      <c:valAx>
        <c:axId val="58179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58153600"/>
        <c:crosses val="autoZero"/>
        <c:crossBetween val="between"/>
      </c:valAx>
      <c:serAx>
        <c:axId val="66747008"/>
        <c:scaling>
          <c:orientation val="minMax"/>
        </c:scaling>
        <c:delete val="1"/>
        <c:axPos val="b"/>
        <c:tickLblPos val="none"/>
        <c:crossAx val="58179968"/>
        <c:crosses val="autoZero"/>
      </c:serAx>
    </c:plotArea>
    <c:legend>
      <c:legendPos val="r"/>
      <c:layout>
        <c:manualLayout>
          <c:xMode val="edge"/>
          <c:yMode val="edge"/>
          <c:x val="0.68171966838770592"/>
          <c:y val="0.40684666584073004"/>
          <c:w val="0.31192824442231332"/>
          <c:h val="0.42516695039577768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30036530015054E-2"/>
          <c:y val="0.16688893110084921"/>
          <c:w val="0.62477429935939421"/>
          <c:h val="0.83274289082347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6"/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rgbClr val="FD33E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dLbl>
              <c:idx val="1"/>
              <c:layout>
                <c:manualLayout>
                  <c:x val="-0.14535833508464704"/>
                  <c:y val="-8.9042564317940345E-2"/>
                </c:manualLayout>
              </c:layout>
              <c:showVal val="1"/>
            </c:dLbl>
            <c:dLbl>
              <c:idx val="2"/>
              <c:layout>
                <c:manualLayout>
                  <c:x val="0.1269492464574197"/>
                  <c:y val="-8.642312392906614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38100"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20.9</c:v>
                </c:pt>
                <c:pt idx="1">
                  <c:v>241</c:v>
                </c:pt>
                <c:pt idx="2">
                  <c:v>413.2</c:v>
                </c:pt>
                <c:pt idx="3">
                  <c:v>14.6</c:v>
                </c:pt>
                <c:pt idx="4" formatCode="General">
                  <c:v>3.4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38318414486317"/>
          <c:y val="0.17436929955261504"/>
          <c:w val="0.35807781530790417"/>
          <c:h val="0.82563070044738562"/>
        </c:manualLayout>
      </c:layout>
      <c:txPr>
        <a:bodyPr/>
        <a:lstStyle/>
        <a:p>
          <a:pPr>
            <a:defRPr sz="2000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8779608186208516E-2"/>
                  <c:y val="9.7197428631152563E-2"/>
                </c:manualLayout>
              </c:layout>
              <c:showVal val="1"/>
            </c:dLbl>
            <c:dLbl>
              <c:idx val="1"/>
              <c:layout>
                <c:manualLayout>
                  <c:x val="-9.5266171798701713E-2"/>
                  <c:y val="0.15332933593099349"/>
                </c:manualLayout>
              </c:layout>
              <c:showVal val="1"/>
            </c:dLbl>
            <c:dLbl>
              <c:idx val="2"/>
              <c:layout>
                <c:manualLayout>
                  <c:x val="9.1870178809600425E-2"/>
                  <c:y val="-0.2175778701530604"/>
                </c:manualLayout>
              </c:layout>
              <c:showVal val="1"/>
            </c:dLbl>
            <c:dLbl>
              <c:idx val="3"/>
              <c:layout>
                <c:manualLayout>
                  <c:x val="6.4607995051907202E-2"/>
                  <c:y val="0.11412638295093995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Комунальное хозяйство</c:v>
                </c:pt>
                <c:pt idx="2">
                  <c:v>Благоустройство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5.9</c:v>
                </c:pt>
                <c:pt idx="2">
                  <c:v>45.6</c:v>
                </c:pt>
                <c:pt idx="3">
                  <c:v>5.6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488046984593335"/>
          <c:y val="0.35661369287822331"/>
          <c:w val="0.40351242154259231"/>
          <c:h val="0.64338630712177669"/>
        </c:manualLayout>
      </c:layout>
      <c:txPr>
        <a:bodyPr/>
        <a:lstStyle/>
        <a:p>
          <a:pPr>
            <a:defRPr b="1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B7AF-9515-417B-B770-5D053F2556C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DB7-8E68-41FA-AD20-66F1C05B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5036-C78D-416A-8FE0-AF483A09857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357-5D03-4956-97B9-0990D623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0CFE-2CD4-423C-83DD-40F13049EED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A001-8B27-4A2E-8A8D-01555758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57A-12E6-4137-ACF3-FF4675F9F66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A00-AB49-4A1B-87DB-5F59A706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5EBA-2478-4894-98DE-163AC95CBCB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2361-CCA4-44BF-AC8C-84BB167D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341-8B63-497C-A0C5-7324F158B38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2160-4033-40BB-AF42-762B66F2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220F-D3BF-4578-AA45-775BBD6CAA3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7B3-EA8C-4952-9C09-BE7CA379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3D4A-05D2-42AF-B316-F675AD612E36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E5D-1F99-41B0-8039-A30A4CAE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9B44-FF48-4AC8-BEF5-54BB94F9713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E81-455C-4A48-9198-1F384219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428-0F08-4DAB-B211-6B386B85926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EA82-A704-4B3E-B4A9-34079D9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5556-F8F0-4882-8909-533FA67C26A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D23A-70DE-4425-B290-57E681E3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FA35-7D68-4134-94EC-B63CE9E0B60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6DCDB-FB9B-474B-8723-F1FD8319E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411479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8414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города Ливны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  </a:t>
            </a:r>
          </a:p>
          <a:p>
            <a:pPr algn="ctr">
              <a:defRPr/>
            </a:pPr>
            <a:r>
              <a:rPr lang="ru-RU" sz="50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2019 год</a:t>
            </a:r>
            <a:endParaRPr lang="ru-RU" sz="5000" dirty="0">
              <a:ln w="11430"/>
              <a:solidFill>
                <a:srgbClr val="3002C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2725"/>
            <a:ext cx="10972800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 в 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0942638" y="1446213"/>
            <a:ext cx="124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/>
              <a:t>.</a:t>
            </a:r>
          </a:p>
        </p:txBody>
      </p:sp>
      <p:graphicFrame>
        <p:nvGraphicFramePr>
          <p:cNvPr id="21508" name="Диаграмма 7"/>
          <p:cNvGraphicFramePr>
            <a:graphicFrameLocks/>
          </p:cNvGraphicFramePr>
          <p:nvPr/>
        </p:nvGraphicFramePr>
        <p:xfrm>
          <a:off x="0" y="1436688"/>
          <a:ext cx="6154738" cy="6156325"/>
        </p:xfrm>
        <a:graphic>
          <a:graphicData uri="http://schemas.openxmlformats.org/presentationml/2006/ole">
            <p:oleObj spid="_x0000_s21508" name="Worksheet" r:id="rId4" imgW="5897907" imgH="6194968" progId="Excel.Sheet.8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421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10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6000750" y="1028700"/>
          <a:ext cx="5897563" cy="6400800"/>
        </p:xfrm>
        <a:graphic>
          <a:graphicData uri="http://schemas.openxmlformats.org/presentationml/2006/ole">
            <p:oleObj spid="_x0000_s21510" name="Worksheet" r:id="rId5" imgW="5897907" imgH="6233226" progId="Excel.Sheet.8">
              <p:embed/>
            </p:oleObj>
          </a:graphicData>
        </a:graphic>
      </p:graphicFrame>
      <p:sp>
        <p:nvSpPr>
          <p:cNvPr id="8" name="Блок-схема: процесс 7"/>
          <p:cNvSpPr/>
          <p:nvPr/>
        </p:nvSpPr>
        <p:spPr>
          <a:xfrm flipH="1" flipV="1">
            <a:off x="3951513" y="2237013"/>
            <a:ext cx="179614" cy="179615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29100" y="1975757"/>
            <a:ext cx="35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 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935185" y="2824844"/>
            <a:ext cx="195944" cy="195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78086" y="2759529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непрограммной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406232"/>
            <a:ext cx="10775886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за </a:t>
            </a:r>
            <a:r>
              <a:rPr lang="ru-RU" sz="36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36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13325" y="2895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1042,6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8313" y="1244600"/>
            <a:ext cx="2981325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56,5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238" y="1233488"/>
            <a:ext cx="2957512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93,9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675" y="2062163"/>
            <a:ext cx="2239963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3859213"/>
            <a:ext cx="2316162" cy="118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8475" y="3849688"/>
            <a:ext cx="2270125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697,4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63" y="2127250"/>
            <a:ext cx="2332037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4830763"/>
            <a:ext cx="2890838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31,6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13" y="4846638"/>
            <a:ext cx="2763837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400" y="2239963"/>
            <a:ext cx="484188" cy="97948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094" y="2990056"/>
            <a:ext cx="485775" cy="23415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863" y="2987675"/>
            <a:ext cx="484187" cy="232251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669" y="1999457"/>
            <a:ext cx="484187" cy="22987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294" y="1774032"/>
            <a:ext cx="484187" cy="24701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531" y="4060032"/>
            <a:ext cx="485775" cy="9477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600" y="4092576"/>
            <a:ext cx="484187" cy="900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4231" y="2145507"/>
            <a:ext cx="485775" cy="1154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690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11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23554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16329" y="1073150"/>
          <a:ext cx="12192000" cy="6231575"/>
        </p:xfrm>
        <a:graphic>
          <a:graphicData uri="http://schemas.openxmlformats.org/drawingml/2006/table">
            <a:tbl>
              <a:tblPr/>
              <a:tblGrid>
                <a:gridCol w="5473700"/>
                <a:gridCol w="1362075"/>
                <a:gridCol w="1419225"/>
                <a:gridCol w="39370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880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12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61981" cy="11919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ОБРАЗОВАНИЯ В 2019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0962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13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НА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697,4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50087" y="2220686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ДОПОЛНИТЕЛЬНОЕ ОБРАЗОВАНИЕ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50,6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1" y="23513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ДОШКОЛЬНОЕ 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247,8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5914" y="2579915"/>
            <a:ext cx="289015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ОБЩЕЕ ОБРАЗОВАНИЕ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376,0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0014" y="3918858"/>
            <a:ext cx="23839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МОЛОДЕЖНАЯ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1,6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0029" y="3918857"/>
            <a:ext cx="215537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21,4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65" name="Picture 5" descr="C:\Users\User\Pictures\shkoly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9700" y="4245429"/>
            <a:ext cx="3162300" cy="2612571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041071" y="1632856"/>
            <a:ext cx="21553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5400000">
            <a:off x="5906861" y="2273755"/>
            <a:ext cx="555172" cy="244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87979" cy="6368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43301" y="2710542"/>
            <a:ext cx="2090058" cy="3918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79771" y="2830285"/>
            <a:ext cx="2051959" cy="15784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42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310744"/>
            <a:ext cx="3314700" cy="254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61981" cy="12246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4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КУЛЬТУРЫ В 2019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1986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14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1271" y="914400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 В СФЕРЕ КУЛЬТУРЫ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31,6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1671" y="2351315"/>
            <a:ext cx="463731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7,7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8070" y="2351314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КУЛЬТУРА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23,9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481946" y="1779814"/>
            <a:ext cx="1567541" cy="6041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147957" y="1730829"/>
            <a:ext cx="1224641" cy="653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989" name="Picture 5" descr="C:\Users\User\Pictures\i4CI3VO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229" y="3755570"/>
            <a:ext cx="4278085" cy="3102429"/>
          </a:xfrm>
          <a:prstGeom prst="rect">
            <a:avLst/>
          </a:prstGeom>
          <a:noFill/>
        </p:spPr>
      </p:pic>
      <p:pic>
        <p:nvPicPr>
          <p:cNvPr id="15" name="Рисунок 14" descr="IMG_70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788229"/>
            <a:ext cx="3755572" cy="3069771"/>
          </a:xfrm>
          <a:prstGeom prst="rect">
            <a:avLst/>
          </a:prstGeom>
        </p:spPr>
      </p:pic>
      <p:pic>
        <p:nvPicPr>
          <p:cNvPr id="16" name="Рисунок 15" descr="20191209_131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15301" y="3739243"/>
            <a:ext cx="4076700" cy="3118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61981" cy="132261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985" y="293914"/>
            <a:ext cx="1043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СОЦИАЛЬНОЙ ПОЛИТИКИ В 2019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44034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15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3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56,0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3758" y="1910443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ОХРАНА СЕМЬИ И ДЕТСТВА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41,8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742" y="20084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ПЕНСИОННОЕ ОБЕСПЕЧЕНИЕ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6,6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771" y="3086100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СОЦИАЛЬНОЕ ОБЕСПЕЧЕНИЕ НАСЕЛЕНИЯ</a:t>
            </a: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</a:rPr>
              <a:t>4,2</a:t>
            </a:r>
            <a:endParaRPr lang="ru-RU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0" y="308610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3,4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992087" y="1632856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580413" y="1624692"/>
            <a:ext cx="1077686" cy="1845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6" y="1583871"/>
            <a:ext cx="1771650" cy="3265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10800000" flipV="1">
            <a:off x="4441373" y="1992084"/>
            <a:ext cx="1698181" cy="109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6" y="979714"/>
            <a:ext cx="13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5" name="Picture 3" descr="C:\Users\User\Pictures\Gorod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147456"/>
            <a:ext cx="3331029" cy="2710543"/>
          </a:xfrm>
          <a:prstGeom prst="rect">
            <a:avLst/>
          </a:prstGeom>
          <a:noFill/>
        </p:spPr>
      </p:pic>
      <p:pic>
        <p:nvPicPr>
          <p:cNvPr id="44036" name="Picture 4" descr="C:\Users\User\Pictures\depositphotos_12033285-stock-photo-circle-o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042" y="4065814"/>
            <a:ext cx="3194957" cy="2792186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61981" cy="11103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42" y="0"/>
            <a:ext cx="10515599" cy="94705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       хозяйства в 2019 году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38792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607675" y="709839"/>
            <a:ext cx="1584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739358" y="0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FF00"/>
                </a:solidFill>
              </a:rPr>
              <a:t>СЛАЙД </a:t>
            </a:r>
            <a:r>
              <a:rPr lang="ru-RU" sz="2000" dirty="0" smtClean="0">
                <a:solidFill>
                  <a:srgbClr val="00FF00"/>
                </a:solidFill>
              </a:rPr>
              <a:t>16</a:t>
            </a:r>
            <a:endParaRPr lang="ru-RU" sz="2000" dirty="0">
              <a:solidFill>
                <a:srgbClr val="00FF00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731328" y="2906486"/>
          <a:ext cx="6460671" cy="395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 стрелкой 14"/>
          <p:cNvCxnSpPr>
            <a:endCxn id="23" idx="3"/>
          </p:cNvCxnSpPr>
          <p:nvPr/>
        </p:nvCxnSpPr>
        <p:spPr>
          <a:xfrm rot="10800000" flipV="1">
            <a:off x="5763987" y="5323115"/>
            <a:ext cx="620497" cy="2122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0" y="4212771"/>
            <a:ext cx="5763986" cy="264523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«Благоустройство  города Ливны Орловской области» – 7,0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«Обеспечение безопасности дорожного движения на территории города Ливны» –    12,3 млн.руб.;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«Формирование современной городской среды» – 21,9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-Прочие расходы – 4,4 млн.руб.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2988129"/>
            <a:ext cx="5812971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Расходы на содержание управления жилищно-коммунального хозяйства – 5,6 млн.руб.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27" idx="3"/>
          </p:cNvCxnSpPr>
          <p:nvPr/>
        </p:nvCxnSpPr>
        <p:spPr>
          <a:xfrm rot="10800000" flipV="1">
            <a:off x="5812972" y="3380013"/>
            <a:ext cx="1796143" cy="17961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24643" y="1126672"/>
            <a:ext cx="7723414" cy="173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«Переселение граждан, проживающих на территории города Ливны, из аварийного жилищного фонда» – 2,2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-Взносы на капитальный ремонт муниципального жилищного фонда – 1,8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Прочие расходы – 0,2 млн.руб.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5780315" y="2939143"/>
            <a:ext cx="2481943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209314" y="1469571"/>
            <a:ext cx="2982685" cy="26125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-МП «Газификация индивидуальной жилой застройки г.Ливны»-1,5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-Субсидия МУКП «Ливенское»-             3,0 млн.руб.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Прочие – 1,4 млн.руб. 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endCxn id="35" idx="1"/>
          </p:cNvCxnSpPr>
          <p:nvPr/>
        </p:nvCxnSpPr>
        <p:spPr>
          <a:xfrm rot="5400000" flipH="1" flipV="1">
            <a:off x="8588828" y="3102429"/>
            <a:ext cx="947058" cy="29391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65" y="0"/>
            <a:ext cx="1010411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rgbClr val="C00000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413" cy="12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5400000">
            <a:off x="10913269" y="3229769"/>
            <a:ext cx="1743075" cy="814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93,4</a:t>
            </a:r>
            <a:endParaRPr lang="ru-RU" sz="2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3971" y="1453242"/>
            <a:ext cx="7298872" cy="1143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сети автомобильных дорог общего пользования местного значения и искусственных сооружений на них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0" y="2873829"/>
            <a:ext cx="7217229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сети автомобильных дорог общего пользования местного значения и искусственных  сооружений на них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2957" y="4377418"/>
            <a:ext cx="7233558" cy="8477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строительство и реконструкция объектов муниципальной собственности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271" y="5568043"/>
            <a:ext cx="7200900" cy="979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многоквартирных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767442" y="4462269"/>
            <a:ext cx="1764473" cy="63224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57,4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656801" y="1547037"/>
            <a:ext cx="1626244" cy="75529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579512" y="3047126"/>
            <a:ext cx="1621889" cy="67578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601199" y="4463076"/>
            <a:ext cx="1681843" cy="64776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14,0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646435" y="5649686"/>
            <a:ext cx="1652937" cy="66947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75151" y="1611608"/>
            <a:ext cx="1774793" cy="69072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74,2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01826" y="2999831"/>
            <a:ext cx="1787367" cy="723083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29,9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32757" y="5662348"/>
            <a:ext cx="1705724" cy="64048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woPt" dir="t"/>
          </a:scene3d>
          <a:sp3d prstMaterial="translucentPowder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-480446" y="3269909"/>
            <a:ext cx="1744663" cy="7837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169,5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endParaRPr lang="ru-RU" sz="3600" b="0" dirty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25641" name="TextBox 23"/>
          <p:cNvSpPr txBox="1">
            <a:spLocks noChangeArrowheads="1"/>
          </p:cNvSpPr>
          <p:nvPr/>
        </p:nvSpPr>
        <p:spPr bwMode="auto">
          <a:xfrm>
            <a:off x="1092881" y="622300"/>
            <a:ext cx="185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2" name="TextBox 24"/>
          <p:cNvSpPr txBox="1">
            <a:spLocks noChangeArrowheads="1"/>
          </p:cNvSpPr>
          <p:nvPr/>
        </p:nvSpPr>
        <p:spPr bwMode="auto">
          <a:xfrm>
            <a:off x="9626827" y="632959"/>
            <a:ext cx="1889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43" name="TextBox 25"/>
          <p:cNvSpPr txBox="1">
            <a:spLocks noChangeArrowheads="1"/>
          </p:cNvSpPr>
          <p:nvPr/>
        </p:nvSpPr>
        <p:spPr bwMode="auto">
          <a:xfrm>
            <a:off x="5773738" y="712788"/>
            <a:ext cx="1247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млн.руб.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865355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17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8413" cy="14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1337925" y="5791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Calibri" pitchFamily="34" charset="0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865355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</a:rPr>
              <a:t>СЛАЙД 18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7" y="685800"/>
            <a:ext cx="116749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Конечным результатом исполнения бюджета города за 2019 год сложился      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             дефицит в размере 4,6 млн.руб.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В процессе исполнения бюджета города были соблюдены все нормативы и ограничения, установленные бюджетным законодательством, в отношении дефицита бюджета, объема муниципального долга, расходов на обслуживание муниципального долга, объема заимствований.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Дефицит бюджета составил 1,7% от общего годового объема доходов бюджета без учета утвержденного объема безвозмездных поступлений и (или) поступлений налоговых доходов по дополнительным нормативам отчислений при нормативе, установленном Бюджетным кодексом РФ – 10%.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Объем муниципального долга составил 29,3% объема доходов бюджета города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 при установленном нормативе – 100%.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Расходы на обслуживание муниципального долга составили 1% от общих расходов бюджета, за исключением расходов, осуществляемых за счет субвенций при установленном нормативе – 15%.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	Объем заимствований не превысил сумму, направляемую на финансирование дефицита и (или) погашение долговых обязательств.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пасибо-за-внимание-картинки-для-презентации-подборка-36-штук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 за 2018-2019 годы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1"/>
          </p:nvPr>
        </p:nvGraphicFramePr>
        <p:xfrm>
          <a:off x="2000250" y="1352550"/>
          <a:ext cx="8893175" cy="5286375"/>
        </p:xfrm>
        <a:graphic>
          <a:graphicData uri="http://schemas.openxmlformats.org/presentationml/2006/ole">
            <p:oleObj spid="_x0000_s14338" name="Worksheet" r:id="rId3" imgW="9113574" imgH="5417922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561638" y="1025525"/>
            <a:ext cx="1630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3000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5" y="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2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8257" y="586195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solidFill>
                  <a:srgbClr val="FFFF00"/>
                </a:solidFill>
                <a:latin typeface="+mn-lt"/>
              </a:rPr>
              <a:t>2019  год</a:t>
            </a:r>
            <a:endParaRPr lang="ru-RU" sz="2000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03329" y="5992586"/>
            <a:ext cx="212270" cy="1796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320"/>
            <a:ext cx="10878562" cy="12392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2018 - 2019 годы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5" y="1328738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1019,7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1045,0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3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1038,0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5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1042,6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38" y="4968875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25,3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3" y="4937125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0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5" y="3276600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795588" y="1350963"/>
            <a:ext cx="1382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2018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8623300" y="1371600"/>
            <a:ext cx="138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2019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0" y="23813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3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493838" y="346075"/>
            <a:ext cx="10504487" cy="11017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graphicFrame>
        <p:nvGraphicFramePr>
          <p:cNvPr id="16386" name="Объект 13"/>
          <p:cNvGraphicFramePr>
            <a:graphicFrameLocks noGrp="1"/>
          </p:cNvGraphicFramePr>
          <p:nvPr>
            <p:ph idx="1"/>
          </p:nvPr>
        </p:nvGraphicFramePr>
        <p:xfrm>
          <a:off x="1747838" y="1390650"/>
          <a:ext cx="9174162" cy="5359400"/>
        </p:xfrm>
        <a:graphic>
          <a:graphicData uri="http://schemas.openxmlformats.org/presentationml/2006/ole">
            <p:oleObj spid="_x0000_s16386" name="Worksheet" r:id="rId3" imgW="9601254" imgH="5608347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3" y="1152525"/>
            <a:ext cx="1665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3000" b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93838" y="0"/>
            <a:ext cx="10504487" cy="19653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Динамика поступлений основных доходных источников в бюджет города Ливны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993438" y="1158875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cs typeface="Arial" charset="0"/>
              </a:rPr>
              <a:t>млн.руб.</a:t>
            </a:r>
            <a:endParaRPr lang="ru-RU" sz="3000" b="0">
              <a:cs typeface="Arial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8" y="1679575"/>
          <a:ext cx="12170733" cy="51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2018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194,4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+3,4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10661650" y="0"/>
            <a:ext cx="145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5943" y="881743"/>
          <a:ext cx="11996057" cy="577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251460"/>
            <a:ext cx="107758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бюджета города Ливны 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4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7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8843" y="719666"/>
          <a:ext cx="11653157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363" y="244475"/>
            <a:ext cx="9967912" cy="158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4278313" y="1436688"/>
          <a:ext cx="7886700" cy="4841875"/>
        </p:xfrm>
        <a:graphic>
          <a:graphicData uri="http://schemas.openxmlformats.org/presentationml/2006/ole">
            <p:oleObj spid="_x0000_s19459" name="Worksheet" r:id="rId4" imgW="8488653" imgH="5067333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9078687" y="3956503"/>
            <a:ext cx="1861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1042,6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212270" y="1894114"/>
          <a:ext cx="4669973" cy="4644799"/>
        </p:xfrm>
        <a:graphic>
          <a:graphicData uri="http://schemas.openxmlformats.org/presentationml/2006/ole">
            <p:oleObj spid="_x0000_s19461" name="Worksheet" r:id="rId5" imgW="4861479" imgH="5166328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8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0" y="410470"/>
            <a:ext cx="10515600" cy="840779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90577"/>
            <a:ext cx="12059662" cy="5006437"/>
          </a:xfrm>
        </p:spPr>
        <p:txBody>
          <a:bodyPr rtlCol="0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01.01.2019 года – 80,0 млн.руб.: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2019 году – 158,0 млн.руб., 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организации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140,0 млн.руб.;	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- областной бюджет – 10,0 млн. руб.</a:t>
            </a:r>
          </a:p>
          <a:p>
            <a:pPr marL="0" lvl="1" indent="0" eaLnBrk="1" fontAlgn="auto" hangingPunct="1"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Погашение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2019 году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-казначейство – 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8,0 </a:t>
            </a:r>
            <a:r>
              <a:rPr lang="ru-RU" sz="33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-областной бюджет – 10,0 млн.руб.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01.01.2020 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6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80,0 млн.руб</a:t>
            </a:r>
            <a:r>
              <a:rPr lang="ru-RU" sz="3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29901" y="0"/>
            <a:ext cx="1568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9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632</Words>
  <Application>Microsoft Office PowerPoint</Application>
  <PresentationFormat>Произвольный</PresentationFormat>
  <Paragraphs>232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Worksheet</vt:lpstr>
      <vt:lpstr>Лист Microsoft Office Excel 97-2003</vt:lpstr>
      <vt:lpstr>Слайд 1</vt:lpstr>
      <vt:lpstr>Поступило доходов во все уровни бюджетов за 2018-2019 годы</vt:lpstr>
      <vt:lpstr>Основные параметры исполнения бюджета города Ливны за 2018 - 2019 годы</vt:lpstr>
      <vt:lpstr>Исполнение бюджета города Ливны в разрезе основных доходных источников</vt:lpstr>
      <vt:lpstr>Динамика поступлений основных доходных источников в бюджет города Ливны</vt:lpstr>
      <vt:lpstr>Слайд 6</vt:lpstr>
      <vt:lpstr>Слайд 7</vt:lpstr>
      <vt:lpstr>Слайд 8</vt:lpstr>
      <vt:lpstr>Муниципальный долг бюджета города Ливны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Расходы в сфере жилищно-коммунального        хозяйства в 2019 году 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450</cp:revision>
  <cp:lastPrinted>2016-06-10T08:17:40Z</cp:lastPrinted>
  <dcterms:created xsi:type="dcterms:W3CDTF">2016-03-25T11:58:23Z</dcterms:created>
  <dcterms:modified xsi:type="dcterms:W3CDTF">2020-05-14T10:53:44Z</dcterms:modified>
</cp:coreProperties>
</file>