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321" r:id="rId2"/>
    <p:sldId id="325" r:id="rId3"/>
    <p:sldId id="326" r:id="rId4"/>
    <p:sldId id="327" r:id="rId5"/>
    <p:sldId id="328" r:id="rId6"/>
    <p:sldId id="329" r:id="rId7"/>
    <p:sldId id="330" r:id="rId8"/>
    <p:sldId id="299" r:id="rId9"/>
    <p:sldId id="262" r:id="rId10"/>
    <p:sldId id="282" r:id="rId11"/>
    <p:sldId id="283" r:id="rId12"/>
    <p:sldId id="284" r:id="rId13"/>
    <p:sldId id="266" r:id="rId14"/>
    <p:sldId id="313" r:id="rId15"/>
    <p:sldId id="311" r:id="rId16"/>
    <p:sldId id="301" r:id="rId17"/>
    <p:sldId id="287" r:id="rId18"/>
    <p:sldId id="286" r:id="rId19"/>
    <p:sldId id="315" r:id="rId20"/>
    <p:sldId id="293" r:id="rId21"/>
    <p:sldId id="317" r:id="rId22"/>
    <p:sldId id="324" r:id="rId23"/>
    <p:sldId id="323" r:id="rId24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E348"/>
    <a:srgbClr val="A0E12B"/>
    <a:srgbClr val="77BC50"/>
    <a:srgbClr val="339933"/>
    <a:srgbClr val="FC1610"/>
    <a:srgbClr val="E923D1"/>
    <a:srgbClr val="00FF00"/>
    <a:srgbClr val="CC3300"/>
    <a:srgbClr val="FF9900"/>
    <a:srgbClr val="C81A08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76" d="100"/>
          <a:sy n="76" d="100"/>
        </p:scale>
        <p:origin x="-906" y="-5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7.6547706716516561E-2"/>
          <c:y val="9.1100400706139548E-2"/>
          <c:w val="0.75291990030023259"/>
          <c:h val="0.426227197578950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Lbls>
            <c:dLbl>
              <c:idx val="2"/>
              <c:layout>
                <c:manualLayout>
                  <c:x val="7.1942446043165523E-3"/>
                  <c:y val="2.6690391459074869E-2"/>
                </c:manualLayout>
              </c:layout>
              <c:showVal val="1"/>
            </c:dLbl>
            <c:dLbl>
              <c:idx val="3"/>
              <c:layout>
                <c:manualLayout>
                  <c:x val="-1.1990407673860958E-3"/>
                  <c:y val="2.3131672597864864E-2"/>
                </c:manualLayout>
              </c:layout>
              <c:showVal val="1"/>
            </c:dLbl>
            <c:dLbl>
              <c:idx val="4"/>
              <c:layout>
                <c:manualLayout>
                  <c:x val="3.5971223021581977E-3"/>
                  <c:y val="2.3131672597864864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212.2</c:v>
                </c:pt>
                <c:pt idx="1">
                  <c:v>3.1</c:v>
                </c:pt>
                <c:pt idx="2">
                  <c:v>39.300000000000004</c:v>
                </c:pt>
                <c:pt idx="3">
                  <c:v>34.200000000000003</c:v>
                </c:pt>
                <c:pt idx="4">
                  <c:v>8.7000000000000011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dLbls>
            <c:dLbl>
              <c:idx val="2"/>
              <c:layout>
                <c:manualLayout>
                  <c:x val="2.3980815347721851E-3"/>
                  <c:y val="2.3131672597864864E-2"/>
                </c:manualLayout>
              </c:layout>
              <c:showVal val="1"/>
            </c:dLbl>
            <c:dLbl>
              <c:idx val="3"/>
              <c:layout>
                <c:manualLayout>
                  <c:x val="3.597122302158284E-3"/>
                  <c:y val="2.3131672597864864E-2"/>
                </c:manualLayout>
              </c:layout>
              <c:showVal val="1"/>
            </c:dLbl>
            <c:dLbl>
              <c:idx val="4"/>
              <c:layout>
                <c:manualLayout>
                  <c:x val="4.7961630695444743E-3"/>
                  <c:y val="1.9572953736654804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223.3</c:v>
                </c:pt>
                <c:pt idx="1">
                  <c:v>3.1</c:v>
                </c:pt>
                <c:pt idx="2">
                  <c:v>39.300000000000004</c:v>
                </c:pt>
                <c:pt idx="3">
                  <c:v>34.700000000000003</c:v>
                </c:pt>
                <c:pt idx="4">
                  <c:v>8.7000000000000011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dLbls>
            <c:dLbl>
              <c:idx val="2"/>
              <c:layout>
                <c:manualLayout>
                  <c:x val="1.1990407673860956E-2"/>
                  <c:y val="-1.4010704177991989E-7"/>
                </c:manualLayout>
              </c:layout>
              <c:showVal val="1"/>
            </c:dLbl>
            <c:dLbl>
              <c:idx val="3"/>
              <c:layout>
                <c:manualLayout>
                  <c:x val="7.1942446043165523E-3"/>
                  <c:y val="-7.1174377224199406E-3"/>
                </c:manualLayout>
              </c:layout>
              <c:showVal val="1"/>
            </c:dLbl>
            <c:dLbl>
              <c:idx val="4"/>
              <c:layout>
                <c:manualLayout>
                  <c:x val="-2.3980815347721851E-3"/>
                  <c:y val="-7.1174377224199406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228.4</c:v>
                </c:pt>
                <c:pt idx="1">
                  <c:v>3.1</c:v>
                </c:pt>
                <c:pt idx="2">
                  <c:v>39.300000000000004</c:v>
                </c:pt>
                <c:pt idx="3">
                  <c:v>35.300000000000004</c:v>
                </c:pt>
                <c:pt idx="4">
                  <c:v>8.7000000000000011</c:v>
                </c:pt>
              </c:numCache>
            </c:numRef>
          </c:val>
        </c:ser>
        <c:shape val="box"/>
        <c:axId val="53498240"/>
        <c:axId val="53499776"/>
        <c:axId val="54581888"/>
      </c:bar3DChart>
      <c:catAx>
        <c:axId val="534982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>
                <a:solidFill>
                  <a:srgbClr val="FFFF00"/>
                </a:solidFill>
                <a:latin typeface="Arial Black" pitchFamily="34" charset="0"/>
              </a:defRPr>
            </a:pPr>
            <a:endParaRPr lang="ru-RU"/>
          </a:p>
        </c:txPr>
        <c:crossAx val="53499776"/>
        <c:crosses val="autoZero"/>
        <c:auto val="1"/>
        <c:lblAlgn val="ctr"/>
        <c:lblOffset val="100"/>
      </c:catAx>
      <c:valAx>
        <c:axId val="53499776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b="1">
                <a:solidFill>
                  <a:srgbClr val="FFFF00"/>
                </a:solidFill>
              </a:defRPr>
            </a:pPr>
            <a:endParaRPr lang="ru-RU"/>
          </a:p>
        </c:txPr>
        <c:crossAx val="53498240"/>
        <c:crosses val="autoZero"/>
        <c:crossBetween val="between"/>
      </c:valAx>
      <c:serAx>
        <c:axId val="545818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FFFF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3499776"/>
        <c:crosses val="autoZero"/>
        <c:tickLblSkip val="5"/>
        <c:tickMarkSkip val="1"/>
      </c:ser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8.7260427878169927E-2"/>
          <c:y val="8.9599332490847325E-2"/>
          <c:w val="0.7804978127734078"/>
          <c:h val="0.76714623635009427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Lbls>
            <c:dLbl>
              <c:idx val="0"/>
              <c:layout>
                <c:manualLayout>
                  <c:x val="-4.7961630695443859E-3"/>
                  <c:y val="0.10082288325070478"/>
                </c:manualLayout>
              </c:layout>
              <c:showVal val="1"/>
            </c:dLbl>
            <c:dLbl>
              <c:idx val="1"/>
              <c:layout>
                <c:manualLayout>
                  <c:x val="5.9952038369304574E-3"/>
                  <c:y val="5.1440329218106998E-2"/>
                </c:manualLayout>
              </c:layout>
              <c:showVal val="1"/>
            </c:dLbl>
            <c:dLbl>
              <c:idx val="2"/>
              <c:layout>
                <c:manualLayout>
                  <c:x val="3.5971223021582818E-3"/>
                  <c:y val="5.5555555555555455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</c:v>
                </c:pt>
                <c:pt idx="1">
                  <c:v>Доходы от продажи имущества</c:v>
                </c:pt>
                <c:pt idx="2">
                  <c:v>Прочие 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39.1</c:v>
                </c:pt>
                <c:pt idx="1">
                  <c:v>7.9</c:v>
                </c:pt>
                <c:pt idx="2">
                  <c:v>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dLbls>
            <c:dLbl>
              <c:idx val="0"/>
              <c:layout>
                <c:manualLayout>
                  <c:x val="9.5922317264298795E-3"/>
                  <c:y val="8.2304526748971207E-2"/>
                </c:manualLayout>
              </c:layout>
              <c:showVal val="1"/>
            </c:dLbl>
            <c:dLbl>
              <c:idx val="1"/>
              <c:layout>
                <c:manualLayout>
                  <c:x val="1.5587529976019225E-2"/>
                  <c:y val="2.8806584362139859E-2"/>
                </c:manualLayout>
              </c:layout>
              <c:showVal val="1"/>
            </c:dLbl>
            <c:dLbl>
              <c:idx val="2"/>
              <c:layout>
                <c:manualLayout>
                  <c:x val="1.318944844124712E-2"/>
                  <c:y val="3.7037037037037056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</c:v>
                </c:pt>
                <c:pt idx="1">
                  <c:v>Доходы от продажи имущества</c:v>
                </c:pt>
                <c:pt idx="2">
                  <c:v>Прочие 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38.4</c:v>
                </c:pt>
                <c:pt idx="1">
                  <c:v>3.5</c:v>
                </c:pt>
                <c:pt idx="2">
                  <c:v>2.9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dLbls>
            <c:dLbl>
              <c:idx val="0"/>
              <c:layout>
                <c:manualLayout>
                  <c:x val="1.1990407673860944E-2"/>
                  <c:y val="6.378600823045269E-2"/>
                </c:manualLayout>
              </c:layout>
              <c:showVal val="1"/>
            </c:dLbl>
            <c:dLbl>
              <c:idx val="1"/>
              <c:layout>
                <c:manualLayout>
                  <c:x val="8.3932853717026794E-3"/>
                  <c:y val="2.6748971193415641E-2"/>
                </c:manualLayout>
              </c:layout>
              <c:showVal val="1"/>
            </c:dLbl>
            <c:dLbl>
              <c:idx val="2"/>
              <c:layout>
                <c:manualLayout>
                  <c:x val="3.5971223021581929E-3"/>
                  <c:y val="3.7037037037037056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</c:v>
                </c:pt>
                <c:pt idx="1">
                  <c:v>Доходы от продажи имущества</c:v>
                </c:pt>
                <c:pt idx="2">
                  <c:v>Прочие неналоговые доходы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38.4</c:v>
                </c:pt>
                <c:pt idx="1">
                  <c:v>3.7</c:v>
                </c:pt>
                <c:pt idx="2">
                  <c:v>2.9</c:v>
                </c:pt>
              </c:numCache>
            </c:numRef>
          </c:val>
        </c:ser>
        <c:shape val="box"/>
        <c:axId val="54008448"/>
        <c:axId val="54026624"/>
        <c:axId val="53110976"/>
      </c:bar3DChart>
      <c:catAx>
        <c:axId val="540084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solidFill>
                  <a:srgbClr val="FFFF00"/>
                </a:solidFill>
                <a:latin typeface="Arial Black" pitchFamily="34" charset="0"/>
              </a:defRPr>
            </a:pPr>
            <a:endParaRPr lang="ru-RU"/>
          </a:p>
        </c:txPr>
        <c:crossAx val="54026624"/>
        <c:crosses val="autoZero"/>
        <c:auto val="1"/>
        <c:lblAlgn val="ctr"/>
        <c:lblOffset val="100"/>
      </c:catAx>
      <c:valAx>
        <c:axId val="54026624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b="1">
                <a:solidFill>
                  <a:srgbClr val="FFFF00"/>
                </a:solidFill>
              </a:defRPr>
            </a:pPr>
            <a:endParaRPr lang="ru-RU"/>
          </a:p>
        </c:txPr>
        <c:crossAx val="54008448"/>
        <c:crosses val="autoZero"/>
        <c:crossBetween val="between"/>
      </c:valAx>
      <c:serAx>
        <c:axId val="531109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FFFF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4026624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>
                <a:solidFill>
                  <a:srgbClr val="FF0000"/>
                </a:solidFill>
                <a:latin typeface="Arial Black" pitchFamily="34" charset="0"/>
              </a:defRPr>
            </a:pPr>
            <a:r>
              <a:rPr lang="ru-RU" dirty="0" smtClean="0">
                <a:solidFill>
                  <a:srgbClr val="FFFF00"/>
                </a:solidFill>
              </a:rPr>
              <a:t>2020 </a:t>
            </a:r>
            <a:r>
              <a:rPr lang="ru-RU" dirty="0">
                <a:solidFill>
                  <a:srgbClr val="FFFF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0.21908006453321774"/>
          <c:y val="5.2546183727034117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7903350316504926E-4"/>
          <c:y val="1.2650918635170606E-2"/>
          <c:w val="0.70589972209356866"/>
          <c:h val="0.965194494918904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53746526169523"/>
                  <c:y val="-5.78067164681338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4,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11229711709423418"/>
                  <c:y val="-0.19210898842562724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0.19042438628994904"/>
                  <c:y val="0.13817955447876698"/>
                </c:manualLayout>
              </c:layout>
              <c:tx>
                <c:rich>
                  <a:bodyPr/>
                  <a:lstStyle/>
                  <a:p>
                    <a:pPr>
                      <a:defRPr sz="1801" b="0">
                        <a:solidFill>
                          <a:schemeClr val="tx1"/>
                        </a:solidFill>
                        <a:latin typeface="Arial Black" pitchFamily="34" charset="0"/>
                      </a:defRPr>
                    </a:pPr>
                    <a:r>
                      <a:rPr lang="en-US" sz="1801" b="0" dirty="0" smtClean="0">
                        <a:solidFill>
                          <a:srgbClr val="FFFF00"/>
                        </a:solidFill>
                        <a:latin typeface="Arial Black" pitchFamily="34" charset="0"/>
                      </a:rPr>
                      <a:t>3</a:t>
                    </a:r>
                    <a:r>
                      <a:rPr lang="ru-RU" sz="1801" b="0" dirty="0" smtClean="0">
                        <a:solidFill>
                          <a:srgbClr val="FFFF00"/>
                        </a:solidFill>
                        <a:latin typeface="Arial Black" pitchFamily="34" charset="0"/>
                      </a:rPr>
                      <a:t>67,2</a:t>
                    </a:r>
                  </a:p>
                  <a:p>
                    <a:pPr>
                      <a:defRPr sz="1801" b="0">
                        <a:solidFill>
                          <a:schemeClr val="tx1"/>
                        </a:solidFill>
                        <a:latin typeface="Arial Black" pitchFamily="34" charset="0"/>
                      </a:defRPr>
                    </a:pPr>
                    <a:endParaRPr lang="en-US" sz="1800" b="0" dirty="0">
                      <a:solidFill>
                        <a:schemeClr val="tx1"/>
                      </a:solidFill>
                      <a:latin typeface="Arial Black" pitchFamily="34" charset="0"/>
                    </a:endParaRPr>
                  </a:p>
                </c:rich>
              </c:tx>
              <c:spPr/>
              <c:dLblPos val="bestFit"/>
            </c:dLbl>
            <c:txPr>
              <a:bodyPr/>
              <a:lstStyle/>
              <a:p>
                <a:pPr>
                  <a:defRPr sz="1801" b="1">
                    <a:solidFill>
                      <a:srgbClr val="FFFF00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rgbClr val="FFFF00"/>
                  </a:solidFill>
                </a:ln>
              </c:spPr>
            </c:leaderLines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14.5</c:v>
                </c:pt>
                <c:pt idx="1">
                  <c:v>99.2</c:v>
                </c:pt>
                <c:pt idx="2">
                  <c:v>367.2</c:v>
                </c:pt>
              </c:numCache>
            </c:numRef>
          </c:val>
        </c:ser>
      </c:pie3DChart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5588235294117646"/>
          <c:y val="0.52601066693586351"/>
          <c:w val="0.53186274509803788"/>
          <c:h val="0.47398933306413632"/>
        </c:manualLayout>
      </c:layout>
      <c:txPr>
        <a:bodyPr/>
        <a:lstStyle/>
        <a:p>
          <a:pPr>
            <a:defRPr sz="1601" b="1">
              <a:solidFill>
                <a:srgbClr val="FFFF00"/>
              </a:solidFill>
              <a:latin typeface="Arial Black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1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  <a:latin typeface="Arial Black" pitchFamily="34" charset="0"/>
              </a:defRPr>
            </a:pPr>
            <a:r>
              <a:rPr lang="ru-RU" dirty="0" smtClean="0">
                <a:solidFill>
                  <a:srgbClr val="FFFF00"/>
                </a:solidFill>
              </a:rPr>
              <a:t>2021 </a:t>
            </a:r>
            <a:r>
              <a:rPr lang="ru-RU" dirty="0">
                <a:solidFill>
                  <a:srgbClr val="FFFF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0.26567129629629627"/>
          <c:y val="2.083333333333335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2783962349533901E-3"/>
          <c:y val="0.12566062054743171"/>
          <c:w val="0.68833378586296545"/>
          <c:h val="0.874339379452568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27"/>
          <c:dLbls>
            <c:dLbl>
              <c:idx val="0"/>
              <c:layout>
                <c:manualLayout>
                  <c:x val="-0.21877478856809576"/>
                  <c:y val="4.8550962379702509E-3"/>
                </c:manualLayout>
              </c:layout>
              <c:tx>
                <c:rich>
                  <a:bodyPr/>
                  <a:lstStyle/>
                  <a:p>
                    <a:pPr>
                      <a:defRPr sz="1599" b="1">
                        <a:solidFill>
                          <a:srgbClr val="FFFF00"/>
                        </a:solidFill>
                        <a:latin typeface="Arial Black" pitchFamily="34" charset="0"/>
                      </a:defRPr>
                    </a:pPr>
                    <a:r>
                      <a:rPr lang="en-US" sz="1599" dirty="0" smtClean="0">
                        <a:solidFill>
                          <a:srgbClr val="FFFF00"/>
                        </a:solidFill>
                      </a:rPr>
                      <a:t>1</a:t>
                    </a:r>
                    <a:r>
                      <a:rPr lang="ru-RU" sz="1599" dirty="0" smtClean="0">
                        <a:solidFill>
                          <a:srgbClr val="FFFF00"/>
                        </a:solidFill>
                      </a:rPr>
                      <a:t>3,8</a:t>
                    </a:r>
                    <a:endParaRPr lang="en-US" sz="1600" dirty="0">
                      <a:solidFill>
                        <a:srgbClr val="FFFF00"/>
                      </a:solidFill>
                    </a:endParaRPr>
                  </a:p>
                </c:rich>
              </c:tx>
              <c:numFmt formatCode="General" sourceLinked="0"/>
              <c:spPr/>
              <c:dLblPos val="bestFit"/>
            </c:dLbl>
            <c:dLbl>
              <c:idx val="1"/>
              <c:layout>
                <c:manualLayout>
                  <c:x val="0.14748997521143198"/>
                  <c:y val="-4.2382983377077911E-3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0.46318824730242086"/>
                  <c:y val="-0.52243274278215157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FF00"/>
                      </a:solidFill>
                      <a:latin typeface="Arial Black" pitchFamily="34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numFmt formatCode="#,##0.0" sourceLinked="0"/>
            <c:txPr>
              <a:bodyPr/>
              <a:lstStyle/>
              <a:p>
                <a:pPr>
                  <a:defRPr sz="1599" b="1">
                    <a:solidFill>
                      <a:srgbClr val="FFFF00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rgbClr val="FFFF00"/>
                  </a:solidFill>
                </a:ln>
              </c:spPr>
            </c:leaderLines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13.8</c:v>
                </c:pt>
                <c:pt idx="1">
                  <c:v>0</c:v>
                </c:pt>
                <c:pt idx="2">
                  <c:v>327.2</c:v>
                </c:pt>
              </c:numCache>
            </c:numRef>
          </c:val>
        </c:ser>
      </c:pie3DChart>
      <c:spPr>
        <a:noFill/>
        <a:ln w="25384">
          <a:noFill/>
        </a:ln>
      </c:spPr>
    </c:plotArea>
    <c:plotVisOnly val="1"/>
    <c:dispBlanksAs val="zero"/>
  </c:chart>
  <c:txPr>
    <a:bodyPr/>
    <a:lstStyle/>
    <a:p>
      <a:pPr>
        <a:defRPr sz="1799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0">
                <a:solidFill>
                  <a:srgbClr val="FFFF00"/>
                </a:solidFill>
                <a:latin typeface="Arial Black" pitchFamily="34" charset="0"/>
              </a:defRPr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4504706308263188E-2"/>
          <c:y val="0.17821434820647436"/>
          <c:w val="0.90213208814014456"/>
          <c:h val="0.731135826771653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47"/>
          <c:dLbls>
            <c:dLbl>
              <c:idx val="1"/>
              <c:layout>
                <c:manualLayout>
                  <c:x val="3.5420965698253259E-2"/>
                  <c:y val="4.8030621172353481E-2"/>
                </c:manualLayout>
              </c:layout>
              <c:showVal val="1"/>
            </c:dLbl>
            <c:dLbl>
              <c:idx val="2"/>
              <c:layout>
                <c:manualLayout>
                  <c:x val="-0.19827586206896552"/>
                  <c:y val="-0.58518518518518503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FFFF00"/>
                        </a:solidFill>
                      </a:rPr>
                      <a:t>317,2</a:t>
                    </a:r>
                    <a:endParaRPr lang="en-US" dirty="0">
                      <a:solidFill>
                        <a:srgbClr val="FFFF00"/>
                      </a:solidFill>
                    </a:endParaRPr>
                  </a:p>
                </c:rich>
              </c:tx>
              <c:dLblPos val="bestFit"/>
            </c:dLbl>
            <c:txPr>
              <a:bodyPr/>
              <a:lstStyle/>
              <a:p>
                <a:pPr>
                  <a:defRPr sz="1800" b="1">
                    <a:solidFill>
                      <a:srgbClr val="FFFF00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rgbClr val="FFFF00"/>
                  </a:solidFill>
                </a:ln>
              </c:spPr>
            </c:leaderLines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18.8</c:v>
                </c:pt>
                <c:pt idx="1">
                  <c:v>0</c:v>
                </c:pt>
                <c:pt idx="2">
                  <c:v>317.2</c:v>
                </c:pt>
              </c:numCache>
            </c:numRef>
          </c:val>
        </c:ser>
      </c:pie3DChart>
      <c:spPr>
        <a:noFill/>
        <a:ln w="25405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6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2794997981021641"/>
          <c:y val="2.8813318537894799E-2"/>
          <c:w val="0.87205002018978828"/>
          <c:h val="0.7392871759144353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Программная часть</c:v>
                </c:pt>
              </c:strCache>
            </c:strRef>
          </c:tx>
          <c:spPr>
            <a:solidFill>
              <a:srgbClr val="CC3300"/>
            </a:solidFill>
          </c:spPr>
          <c:dLbls>
            <c:dLbl>
              <c:idx val="0"/>
              <c:layout>
                <c:manualLayout>
                  <c:x val="0"/>
                  <c:y val="9.7029129777599268E-2"/>
                </c:manualLayout>
              </c:layout>
              <c:spPr/>
              <c:txPr>
                <a:bodyPr rot="0" vert="horz"/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</c:dLbl>
            <c:dLbl>
              <c:idx val="1"/>
              <c:tx>
                <c:rich>
                  <a:bodyPr rot="0" vert="horz"/>
                  <a:lstStyle/>
                  <a:p>
                    <a:pPr>
                      <a:defRPr sz="2000" b="1"/>
                    </a:pPr>
                    <a:r>
                      <a:rPr lang="ru-RU" b="1" dirty="0" smtClean="0"/>
                      <a:t>567,2</a:t>
                    </a:r>
                    <a:endParaRPr lang="en-US" b="1" dirty="0"/>
                  </a:p>
                </c:rich>
              </c:tx>
              <c:spPr/>
            </c:dLbl>
            <c:dLbl>
              <c:idx val="2"/>
              <c:spPr/>
              <c:txPr>
                <a:bodyPr rot="0" vert="horz"/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</c:dLbl>
            <c:dLbl>
              <c:idx val="3"/>
              <c:spPr/>
              <c:txPr>
                <a:bodyPr rot="0" vert="horz"/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</c:dLbl>
            <c:delete val="1"/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</c:dLbls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705.8</c:v>
                </c:pt>
                <c:pt idx="1">
                  <c:v>567.20000000000005</c:v>
                </c:pt>
                <c:pt idx="2">
                  <c:v>538.70000000000005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Непрограммная часть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1"/>
              <c:layout>
                <c:manualLayout>
                  <c:x val="4.1666666666666683E-3"/>
                  <c:y val="-1.3110454234914163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sz="2000" b="1" dirty="0" smtClean="0">
                        <a:solidFill>
                          <a:schemeClr val="tx1"/>
                        </a:solidFill>
                      </a:rPr>
                      <a:t>41,4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</c:dLbl>
            <c:txPr>
              <a:bodyPr rot="0" vert="horz"/>
              <a:lstStyle/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141</c:v>
                </c:pt>
                <c:pt idx="1">
                  <c:v>141.4</c:v>
                </c:pt>
                <c:pt idx="2">
                  <c:v>141.69999999999999</c:v>
                </c:pt>
              </c:numCache>
            </c:numRef>
          </c:val>
        </c:ser>
        <c:shape val="box"/>
        <c:axId val="111249280"/>
        <c:axId val="111250816"/>
        <c:axId val="0"/>
      </c:bar3DChart>
      <c:catAx>
        <c:axId val="1112492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 b="1">
                <a:solidFill>
                  <a:srgbClr val="FFFF00"/>
                </a:solidFill>
              </a:defRPr>
            </a:pPr>
            <a:endParaRPr lang="ru-RU"/>
          </a:p>
        </c:txPr>
        <c:crossAx val="111250816"/>
        <c:crosses val="autoZero"/>
        <c:auto val="1"/>
        <c:lblAlgn val="ctr"/>
        <c:lblOffset val="100"/>
      </c:catAx>
      <c:valAx>
        <c:axId val="111250816"/>
        <c:scaling>
          <c:orientation val="minMax"/>
        </c:scaling>
        <c:axPos val="l"/>
        <c:majorGridlines/>
        <c:numFmt formatCode="0.0" sourceLinked="1"/>
        <c:majorTickMark val="none"/>
        <c:tickLblPos val="nextTo"/>
        <c:txPr>
          <a:bodyPr rot="-60000000" vert="horz"/>
          <a:lstStyle/>
          <a:p>
            <a:pPr>
              <a:defRPr b="1">
                <a:solidFill>
                  <a:srgbClr val="FFFF00"/>
                </a:solidFill>
              </a:defRPr>
            </a:pPr>
            <a:endParaRPr lang="ru-RU"/>
          </a:p>
        </c:txPr>
        <c:crossAx val="111249280"/>
        <c:crosses val="autoZero"/>
        <c:crossBetween val="between"/>
      </c:valAx>
      <c:spPr>
        <a:noFill/>
        <a:ln w="25391">
          <a:noFill/>
        </a:ln>
      </c:spPr>
    </c:plotArea>
    <c:legend>
      <c:legendPos val="b"/>
      <c:txPr>
        <a:bodyPr rot="0" vert="horz"/>
        <a:lstStyle/>
        <a:p>
          <a:pPr>
            <a:defRPr b="1">
              <a:solidFill>
                <a:srgbClr val="FFFF00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2722381293247489E-2"/>
          <c:y val="0.10272988505747127"/>
          <c:w val="0.54781042710570271"/>
          <c:h val="0.811781609195402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Pt>
            <c:idx val="0"/>
            <c:explosion val="5"/>
            <c:spPr>
              <a:solidFill>
                <a:srgbClr val="339933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E923D1"/>
              </a:solidFill>
            </c:spPr>
          </c:dPt>
          <c:dPt>
            <c:idx val="3"/>
            <c:spPr>
              <a:solidFill>
                <a:schemeClr val="accent5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8,9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1470054879503712E-2"/>
                  <c:y val="6.669381844510816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4.1310188499164846E-2"/>
                  <c:y val="9.1214363290795547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1.9599737532808401E-2"/>
                  <c:y val="7.28869128427915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endParaRPr lang="en-US" dirty="0"/>
                  </a:p>
                </c:rich>
              </c:tx>
              <c:dLblPos val="bestFit"/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Содержание органов местного самоуправления</c:v>
                </c:pt>
                <c:pt idx="1">
                  <c:v>Расходы на содержание муниципального имущества</c:v>
                </c:pt>
                <c:pt idx="2">
                  <c:v>Выполнение наказов избирателей </c:v>
                </c:pt>
                <c:pt idx="3">
                  <c:v>Прочие расходы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46.6</c:v>
                </c:pt>
                <c:pt idx="1">
                  <c:v>1.7</c:v>
                </c:pt>
                <c:pt idx="2">
                  <c:v>3.2</c:v>
                </c:pt>
                <c:pt idx="3">
                  <c:v>0.8</c:v>
                </c:pt>
              </c:numCache>
            </c:numRef>
          </c:val>
        </c:ser>
      </c:pie3DChart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0.6565800749265317"/>
          <c:y val="0.1018374633317894"/>
          <c:w val="0.32657198780912977"/>
          <c:h val="0.89520458329805552"/>
        </c:manualLayout>
      </c:layout>
      <c:txPr>
        <a:bodyPr/>
        <a:lstStyle/>
        <a:p>
          <a:pPr>
            <a:defRPr b="1">
              <a:solidFill>
                <a:srgbClr val="FFFF00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1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E29960-3974-4F20-9532-4E66DBD4BC05}" type="doc">
      <dgm:prSet loTypeId="urn:microsoft.com/office/officeart/2005/8/layout/vList4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55C3F20C-2C08-45A9-AF8E-60CD6799C560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3300" dirty="0" smtClean="0"/>
            <a:t>  </a:t>
          </a:r>
        </a:p>
        <a:p>
          <a:pPr algn="l"/>
          <a:r>
            <a:rPr lang="ru-RU" sz="3300" dirty="0" smtClean="0"/>
            <a:t>   </a:t>
          </a:r>
          <a:r>
            <a:rPr lang="ru-RU" sz="2200" b="1" dirty="0" smtClean="0">
              <a:solidFill>
                <a:schemeClr val="accent6">
                  <a:lumMod val="50000"/>
                </a:schemeClr>
              </a:solidFill>
            </a:rPr>
            <a:t>Культура 22,0</a:t>
          </a:r>
        </a:p>
        <a:p>
          <a:pPr algn="l"/>
          <a:r>
            <a:rPr lang="ru-RU" sz="2200" b="1" dirty="0" smtClean="0">
              <a:solidFill>
                <a:schemeClr val="accent6">
                  <a:lumMod val="50000"/>
                </a:schemeClr>
              </a:solidFill>
            </a:rPr>
            <a:t>    Другие вопросы в области культуры 7,8</a:t>
          </a:r>
        </a:p>
        <a:p>
          <a:pPr algn="l"/>
          <a:endParaRPr lang="ru-RU" sz="2800" dirty="0"/>
        </a:p>
      </dgm:t>
    </dgm:pt>
    <dgm:pt modelId="{62E59375-9875-466F-9DD4-8476A7F901B2}" type="parTrans" cxnId="{56D73673-61AB-4D99-B8E0-6949C7361F09}">
      <dgm:prSet/>
      <dgm:spPr/>
      <dgm:t>
        <a:bodyPr/>
        <a:lstStyle/>
        <a:p>
          <a:endParaRPr lang="ru-RU"/>
        </a:p>
      </dgm:t>
    </dgm:pt>
    <dgm:pt modelId="{2B8C65DB-63F9-443F-8E98-7159B1E1A43B}" type="sibTrans" cxnId="{56D73673-61AB-4D99-B8E0-6949C7361F09}">
      <dgm:prSet/>
      <dgm:spPr/>
      <dgm:t>
        <a:bodyPr/>
        <a:lstStyle/>
        <a:p>
          <a:endParaRPr lang="ru-RU"/>
        </a:p>
      </dgm:t>
    </dgm:pt>
    <dgm:pt modelId="{F5CF3209-3F0E-4D65-9A5E-85CF5FFF7FEA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265113" indent="0" algn="l"/>
          <a:r>
            <a:rPr lang="ru-RU" sz="2200" b="1" dirty="0" smtClean="0">
              <a:solidFill>
                <a:schemeClr val="accent6">
                  <a:lumMod val="50000"/>
                </a:schemeClr>
              </a:solidFill>
            </a:rPr>
            <a:t>Пенсионное обеспечение   6,5</a:t>
          </a:r>
        </a:p>
        <a:p>
          <a:pPr marL="265113" indent="0" algn="l"/>
          <a:r>
            <a:rPr lang="ru-RU" sz="2200" b="1" dirty="0" smtClean="0">
              <a:solidFill>
                <a:schemeClr val="accent6">
                  <a:lumMod val="50000"/>
                </a:schemeClr>
              </a:solidFill>
            </a:rPr>
            <a:t>Социальное обеспечение населения 0,1</a:t>
          </a:r>
        </a:p>
        <a:p>
          <a:pPr marL="265113" indent="0" algn="l"/>
          <a:r>
            <a:rPr lang="ru-RU" sz="2200" b="1" dirty="0" smtClean="0">
              <a:solidFill>
                <a:schemeClr val="accent6">
                  <a:lumMod val="50000"/>
                </a:schemeClr>
              </a:solidFill>
            </a:rPr>
            <a:t>Охрана семьи и детства 32,3</a:t>
          </a:r>
        </a:p>
        <a:p>
          <a:pPr marL="265113" indent="0" algn="l"/>
          <a:r>
            <a:rPr lang="ru-RU" sz="2200" b="1" dirty="0" smtClean="0">
              <a:solidFill>
                <a:schemeClr val="accent6">
                  <a:lumMod val="50000"/>
                </a:schemeClr>
              </a:solidFill>
            </a:rPr>
            <a:t>Другие вопросы 2,6</a:t>
          </a:r>
          <a:endParaRPr lang="ru-RU" sz="2200" b="1" dirty="0">
            <a:solidFill>
              <a:schemeClr val="accent6">
                <a:lumMod val="50000"/>
              </a:schemeClr>
            </a:solidFill>
          </a:endParaRPr>
        </a:p>
      </dgm:t>
    </dgm:pt>
    <dgm:pt modelId="{16ABEEE9-AD73-4C5B-A9B5-83BD4E17B4EC}" type="parTrans" cxnId="{2735C84F-6EE2-431E-817B-FF010FDE5883}">
      <dgm:prSet/>
      <dgm:spPr/>
      <dgm:t>
        <a:bodyPr/>
        <a:lstStyle/>
        <a:p>
          <a:endParaRPr lang="ru-RU"/>
        </a:p>
      </dgm:t>
    </dgm:pt>
    <dgm:pt modelId="{377BAF48-F342-4BE7-B836-FAC22E815F62}" type="sibTrans" cxnId="{2735C84F-6EE2-431E-817B-FF010FDE5883}">
      <dgm:prSet/>
      <dgm:spPr/>
      <dgm:t>
        <a:bodyPr/>
        <a:lstStyle/>
        <a:p>
          <a:endParaRPr lang="ru-RU"/>
        </a:p>
      </dgm:t>
    </dgm:pt>
    <dgm:pt modelId="{9BD9EF49-C211-4BD9-B7BC-B2E939C135FC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176213" indent="0" algn="l"/>
          <a:r>
            <a:rPr lang="ru-RU" sz="2400" b="1" dirty="0" smtClean="0">
              <a:solidFill>
                <a:schemeClr val="accent6">
                  <a:lumMod val="50000"/>
                </a:schemeClr>
              </a:solidFill>
            </a:rPr>
            <a:t>  Массовый спорт  6,9</a:t>
          </a:r>
          <a:endParaRPr lang="ru-RU" sz="2400" b="1" dirty="0">
            <a:solidFill>
              <a:schemeClr val="accent6">
                <a:lumMod val="50000"/>
              </a:schemeClr>
            </a:solidFill>
          </a:endParaRPr>
        </a:p>
      </dgm:t>
    </dgm:pt>
    <dgm:pt modelId="{493510A8-C72D-4069-A176-14EC976419BF}" type="parTrans" cxnId="{082623C8-F57A-4216-98A8-697FB0A6E088}">
      <dgm:prSet/>
      <dgm:spPr/>
      <dgm:t>
        <a:bodyPr/>
        <a:lstStyle/>
        <a:p>
          <a:endParaRPr lang="ru-RU"/>
        </a:p>
      </dgm:t>
    </dgm:pt>
    <dgm:pt modelId="{7438701F-12F5-475D-8318-8577BBE3ADD9}" type="sibTrans" cxnId="{082623C8-F57A-4216-98A8-697FB0A6E088}">
      <dgm:prSet/>
      <dgm:spPr/>
      <dgm:t>
        <a:bodyPr/>
        <a:lstStyle/>
        <a:p>
          <a:endParaRPr lang="ru-RU"/>
        </a:p>
      </dgm:t>
    </dgm:pt>
    <dgm:pt modelId="{63514107-CA76-4861-9BF9-B5D67802ACE9}" type="pres">
      <dgm:prSet presAssocID="{38E29960-3974-4F20-9532-4E66DBD4BC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E61027-D0EC-41FF-8C68-4E2709447177}" type="pres">
      <dgm:prSet presAssocID="{55C3F20C-2C08-45A9-AF8E-60CD6799C560}" presName="comp" presStyleCnt="0"/>
      <dgm:spPr/>
    </dgm:pt>
    <dgm:pt modelId="{7FEBC56F-8192-4AA3-961B-165B4C043E70}" type="pres">
      <dgm:prSet presAssocID="{55C3F20C-2C08-45A9-AF8E-60CD6799C560}" presName="box" presStyleLbl="node1" presStyleIdx="0" presStyleCnt="3" custLinFactY="-52079" custLinFactNeighborX="85417" custLinFactNeighborY="-100000"/>
      <dgm:spPr/>
      <dgm:t>
        <a:bodyPr/>
        <a:lstStyle/>
        <a:p>
          <a:endParaRPr lang="ru-RU"/>
        </a:p>
      </dgm:t>
    </dgm:pt>
    <dgm:pt modelId="{C06C168D-6863-4197-9C92-92A6F9D37446}" type="pres">
      <dgm:prSet presAssocID="{55C3F20C-2C08-45A9-AF8E-60CD6799C560}" presName="img" presStyleLbl="fgImgPlace1" presStyleIdx="0" presStyleCnt="3" custScaleX="122222" custScaleY="121312" custLinFactNeighborX="-5015" custLinFactNeighborY="-500"/>
      <dgm:spPr>
        <a:blipFill rotWithShape="0">
          <a:blip xmlns:r="http://schemas.openxmlformats.org/officeDocument/2006/relationships" r:embed="rId1">
            <a:lum bright="-10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C986137-4E0E-4A16-BD0E-197C3A373CD8}" type="pres">
      <dgm:prSet presAssocID="{55C3F20C-2C08-45A9-AF8E-60CD6799C56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50701-B2D7-422B-97CC-7D436421ECB8}" type="pres">
      <dgm:prSet presAssocID="{2B8C65DB-63F9-443F-8E98-7159B1E1A43B}" presName="spacer" presStyleCnt="0"/>
      <dgm:spPr/>
    </dgm:pt>
    <dgm:pt modelId="{2B79655E-B20B-4819-AE4D-1479566F4661}" type="pres">
      <dgm:prSet presAssocID="{F5CF3209-3F0E-4D65-9A5E-85CF5FFF7FEA}" presName="comp" presStyleCnt="0"/>
      <dgm:spPr/>
    </dgm:pt>
    <dgm:pt modelId="{B8A02C99-5FA8-4955-9587-006DE9FF5550}" type="pres">
      <dgm:prSet presAssocID="{F5CF3209-3F0E-4D65-9A5E-85CF5FFF7FEA}" presName="box" presStyleLbl="node1" presStyleIdx="1" presStyleCnt="3" custLinFactNeighborX="-299" custLinFactNeighborY="857"/>
      <dgm:spPr/>
      <dgm:t>
        <a:bodyPr/>
        <a:lstStyle/>
        <a:p>
          <a:endParaRPr lang="ru-RU"/>
        </a:p>
      </dgm:t>
    </dgm:pt>
    <dgm:pt modelId="{37D01A94-7EF5-4AE3-B6C1-549E87D4EF04}" type="pres">
      <dgm:prSet presAssocID="{F5CF3209-3F0E-4D65-9A5E-85CF5FFF7FEA}" presName="img" presStyleLbl="fgImgPlace1" presStyleIdx="1" presStyleCnt="3"/>
      <dgm:spPr/>
      <dgm:t>
        <a:bodyPr/>
        <a:lstStyle/>
        <a:p>
          <a:endParaRPr lang="ru-RU"/>
        </a:p>
      </dgm:t>
    </dgm:pt>
    <dgm:pt modelId="{6148D57F-6E1A-4D3C-B257-479026DA1357}" type="pres">
      <dgm:prSet presAssocID="{F5CF3209-3F0E-4D65-9A5E-85CF5FFF7FE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225F3-2505-4C7B-AEF5-483F0345C24A}" type="pres">
      <dgm:prSet presAssocID="{377BAF48-F342-4BE7-B836-FAC22E815F62}" presName="spacer" presStyleCnt="0"/>
      <dgm:spPr/>
    </dgm:pt>
    <dgm:pt modelId="{E370ACBE-51D5-4944-8596-19196B9C07C9}" type="pres">
      <dgm:prSet presAssocID="{9BD9EF49-C211-4BD9-B7BC-B2E939C135FC}" presName="comp" presStyleCnt="0"/>
      <dgm:spPr/>
    </dgm:pt>
    <dgm:pt modelId="{C70AC150-2A79-4292-A81A-4FA3895E7E1E}" type="pres">
      <dgm:prSet presAssocID="{9BD9EF49-C211-4BD9-B7BC-B2E939C135FC}" presName="box" presStyleLbl="node1" presStyleIdx="2" presStyleCnt="3"/>
      <dgm:spPr/>
      <dgm:t>
        <a:bodyPr/>
        <a:lstStyle/>
        <a:p>
          <a:endParaRPr lang="ru-RU"/>
        </a:p>
      </dgm:t>
    </dgm:pt>
    <dgm:pt modelId="{8BCF3C83-A5A3-4428-A40B-46D0CEA06162}" type="pres">
      <dgm:prSet presAssocID="{9BD9EF49-C211-4BD9-B7BC-B2E939C135FC}" presName="img" presStyleLbl="fgImgPlace1" presStyleIdx="2" presStyleCnt="3" custScaleX="126245" custScaleY="130353" custLinFactNeighborX="1253" custLinFactNeighborY="352"/>
      <dgm:spPr>
        <a:blipFill rotWithShape="0">
          <a:blip xmlns:r="http://schemas.openxmlformats.org/officeDocument/2006/relationships" r:embed="rId2">
            <a:lum bright="-15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C94B9BD-74B8-4E40-9DD1-5C8B04A4587C}" type="pres">
      <dgm:prSet presAssocID="{9BD9EF49-C211-4BD9-B7BC-B2E939C135F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51B061-1AAA-4561-8AC1-8EC3D777797F}" type="presOf" srcId="{55C3F20C-2C08-45A9-AF8E-60CD6799C560}" destId="{7FEBC56F-8192-4AA3-961B-165B4C043E70}" srcOrd="0" destOrd="0" presId="urn:microsoft.com/office/officeart/2005/8/layout/vList4"/>
    <dgm:cxn modelId="{00BCC93D-700F-41B8-8373-197A5D5D10C1}" type="presOf" srcId="{9BD9EF49-C211-4BD9-B7BC-B2E939C135FC}" destId="{3C94B9BD-74B8-4E40-9DD1-5C8B04A4587C}" srcOrd="1" destOrd="0" presId="urn:microsoft.com/office/officeart/2005/8/layout/vList4"/>
    <dgm:cxn modelId="{4BCF4626-DA64-4DEC-A384-F473A4F21C16}" type="presOf" srcId="{F5CF3209-3F0E-4D65-9A5E-85CF5FFF7FEA}" destId="{B8A02C99-5FA8-4955-9587-006DE9FF5550}" srcOrd="0" destOrd="0" presId="urn:microsoft.com/office/officeart/2005/8/layout/vList4"/>
    <dgm:cxn modelId="{2735C84F-6EE2-431E-817B-FF010FDE5883}" srcId="{38E29960-3974-4F20-9532-4E66DBD4BC05}" destId="{F5CF3209-3F0E-4D65-9A5E-85CF5FFF7FEA}" srcOrd="1" destOrd="0" parTransId="{16ABEEE9-AD73-4C5B-A9B5-83BD4E17B4EC}" sibTransId="{377BAF48-F342-4BE7-B836-FAC22E815F62}"/>
    <dgm:cxn modelId="{082623C8-F57A-4216-98A8-697FB0A6E088}" srcId="{38E29960-3974-4F20-9532-4E66DBD4BC05}" destId="{9BD9EF49-C211-4BD9-B7BC-B2E939C135FC}" srcOrd="2" destOrd="0" parTransId="{493510A8-C72D-4069-A176-14EC976419BF}" sibTransId="{7438701F-12F5-475D-8318-8577BBE3ADD9}"/>
    <dgm:cxn modelId="{64BAE42E-7372-432A-BFE2-FC940F1625BE}" type="presOf" srcId="{38E29960-3974-4F20-9532-4E66DBD4BC05}" destId="{63514107-CA76-4861-9BF9-B5D67802ACE9}" srcOrd="0" destOrd="0" presId="urn:microsoft.com/office/officeart/2005/8/layout/vList4"/>
    <dgm:cxn modelId="{94D0CB4C-7D29-4093-982B-F48B71A9FCA0}" type="presOf" srcId="{55C3F20C-2C08-45A9-AF8E-60CD6799C560}" destId="{AC986137-4E0E-4A16-BD0E-197C3A373CD8}" srcOrd="1" destOrd="0" presId="urn:microsoft.com/office/officeart/2005/8/layout/vList4"/>
    <dgm:cxn modelId="{FB8658FF-3D65-4718-B95A-FA64C05C5189}" type="presOf" srcId="{9BD9EF49-C211-4BD9-B7BC-B2E939C135FC}" destId="{C70AC150-2A79-4292-A81A-4FA3895E7E1E}" srcOrd="0" destOrd="0" presId="urn:microsoft.com/office/officeart/2005/8/layout/vList4"/>
    <dgm:cxn modelId="{E20C9AE6-A000-4EAA-9C8F-262255D561FB}" type="presOf" srcId="{F5CF3209-3F0E-4D65-9A5E-85CF5FFF7FEA}" destId="{6148D57F-6E1A-4D3C-B257-479026DA1357}" srcOrd="1" destOrd="0" presId="urn:microsoft.com/office/officeart/2005/8/layout/vList4"/>
    <dgm:cxn modelId="{56D73673-61AB-4D99-B8E0-6949C7361F09}" srcId="{38E29960-3974-4F20-9532-4E66DBD4BC05}" destId="{55C3F20C-2C08-45A9-AF8E-60CD6799C560}" srcOrd="0" destOrd="0" parTransId="{62E59375-9875-466F-9DD4-8476A7F901B2}" sibTransId="{2B8C65DB-63F9-443F-8E98-7159B1E1A43B}"/>
    <dgm:cxn modelId="{467A2B07-0BD3-4D66-8898-DAB82A010B05}" type="presParOf" srcId="{63514107-CA76-4861-9BF9-B5D67802ACE9}" destId="{E4E61027-D0EC-41FF-8C68-4E2709447177}" srcOrd="0" destOrd="0" presId="urn:microsoft.com/office/officeart/2005/8/layout/vList4"/>
    <dgm:cxn modelId="{1EB2CD6D-14EC-4AEC-B6AC-2F4653AF4229}" type="presParOf" srcId="{E4E61027-D0EC-41FF-8C68-4E2709447177}" destId="{7FEBC56F-8192-4AA3-961B-165B4C043E70}" srcOrd="0" destOrd="0" presId="urn:microsoft.com/office/officeart/2005/8/layout/vList4"/>
    <dgm:cxn modelId="{BFC8F3B2-0753-4600-961C-1091E90996A0}" type="presParOf" srcId="{E4E61027-D0EC-41FF-8C68-4E2709447177}" destId="{C06C168D-6863-4197-9C92-92A6F9D37446}" srcOrd="1" destOrd="0" presId="urn:microsoft.com/office/officeart/2005/8/layout/vList4"/>
    <dgm:cxn modelId="{822DACA3-056D-4D0C-8D20-64AB1E70C504}" type="presParOf" srcId="{E4E61027-D0EC-41FF-8C68-4E2709447177}" destId="{AC986137-4E0E-4A16-BD0E-197C3A373CD8}" srcOrd="2" destOrd="0" presId="urn:microsoft.com/office/officeart/2005/8/layout/vList4"/>
    <dgm:cxn modelId="{B506B70F-0B0A-4CAA-898A-1BC4B535BCB0}" type="presParOf" srcId="{63514107-CA76-4861-9BF9-B5D67802ACE9}" destId="{93750701-B2D7-422B-97CC-7D436421ECB8}" srcOrd="1" destOrd="0" presId="urn:microsoft.com/office/officeart/2005/8/layout/vList4"/>
    <dgm:cxn modelId="{01334999-B12E-4286-B07E-30BD6846FCBD}" type="presParOf" srcId="{63514107-CA76-4861-9BF9-B5D67802ACE9}" destId="{2B79655E-B20B-4819-AE4D-1479566F4661}" srcOrd="2" destOrd="0" presId="urn:microsoft.com/office/officeart/2005/8/layout/vList4"/>
    <dgm:cxn modelId="{06CFFDE6-CE67-499A-B52D-1E13BD44942C}" type="presParOf" srcId="{2B79655E-B20B-4819-AE4D-1479566F4661}" destId="{B8A02C99-5FA8-4955-9587-006DE9FF5550}" srcOrd="0" destOrd="0" presId="urn:microsoft.com/office/officeart/2005/8/layout/vList4"/>
    <dgm:cxn modelId="{2C2129FB-4353-443F-AA60-582D95225174}" type="presParOf" srcId="{2B79655E-B20B-4819-AE4D-1479566F4661}" destId="{37D01A94-7EF5-4AE3-B6C1-549E87D4EF04}" srcOrd="1" destOrd="0" presId="urn:microsoft.com/office/officeart/2005/8/layout/vList4"/>
    <dgm:cxn modelId="{C3529583-6940-43C9-AD97-3DE0B5667442}" type="presParOf" srcId="{2B79655E-B20B-4819-AE4D-1479566F4661}" destId="{6148D57F-6E1A-4D3C-B257-479026DA1357}" srcOrd="2" destOrd="0" presId="urn:microsoft.com/office/officeart/2005/8/layout/vList4"/>
    <dgm:cxn modelId="{8323BC2C-8E3E-4FF7-A0BC-434CC37971E8}" type="presParOf" srcId="{63514107-CA76-4861-9BF9-B5D67802ACE9}" destId="{B96225F3-2505-4C7B-AEF5-483F0345C24A}" srcOrd="3" destOrd="0" presId="urn:microsoft.com/office/officeart/2005/8/layout/vList4"/>
    <dgm:cxn modelId="{7B462BBC-9CFC-4EF5-9ACE-CB59D7E96502}" type="presParOf" srcId="{63514107-CA76-4861-9BF9-B5D67802ACE9}" destId="{E370ACBE-51D5-4944-8596-19196B9C07C9}" srcOrd="4" destOrd="0" presId="urn:microsoft.com/office/officeart/2005/8/layout/vList4"/>
    <dgm:cxn modelId="{6275E8D7-03CB-480F-91DB-8B7F7E8A57D5}" type="presParOf" srcId="{E370ACBE-51D5-4944-8596-19196B9C07C9}" destId="{C70AC150-2A79-4292-A81A-4FA3895E7E1E}" srcOrd="0" destOrd="0" presId="urn:microsoft.com/office/officeart/2005/8/layout/vList4"/>
    <dgm:cxn modelId="{5C8AA756-6B73-47EC-A85C-269BD414FCA5}" type="presParOf" srcId="{E370ACBE-51D5-4944-8596-19196B9C07C9}" destId="{8BCF3C83-A5A3-4428-A40B-46D0CEA06162}" srcOrd="1" destOrd="0" presId="urn:microsoft.com/office/officeart/2005/8/layout/vList4"/>
    <dgm:cxn modelId="{3882F41E-AB8E-4179-8DFB-D197AE92EB3E}" type="presParOf" srcId="{E370ACBE-51D5-4944-8596-19196B9C07C9}" destId="{3C94B9BD-74B8-4E40-9DD1-5C8B04A4587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F4E754-20B3-4FCE-A7AB-F95CFFBFF4A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4F3FB9-322E-4612-8E3B-DB60B895033B}">
      <dgm:prSet phldrT="[Текст]" custT="1"/>
      <dgm:spPr>
        <a:solidFill>
          <a:srgbClr val="77BC50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Обслуживание светофорных объектов</a:t>
          </a:r>
        </a:p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0,4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4FFC7FB-A47C-43EC-BA76-EEA207DED4E7}" type="parTrans" cxnId="{2BA20DB3-2658-4A3D-B537-55901072504A}">
      <dgm:prSet/>
      <dgm:spPr/>
      <dgm:t>
        <a:bodyPr/>
        <a:lstStyle/>
        <a:p>
          <a:endParaRPr lang="ru-RU"/>
        </a:p>
      </dgm:t>
    </dgm:pt>
    <dgm:pt modelId="{F994A2FE-51AC-4585-963C-E5EC5155CD4A}" type="sibTrans" cxnId="{2BA20DB3-2658-4A3D-B537-55901072504A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0D99F471-7D83-4D1B-8AD1-DA4213DE85BC}">
      <dgm:prSet phldrT="[Текст]" custT="1"/>
      <dgm:spPr>
        <a:solidFill>
          <a:srgbClr val="77BC5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Освещение улиц города</a:t>
          </a:r>
        </a:p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13,1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504DFD5-42DE-43FB-A32F-1F11CF0C67CD}" type="parTrans" cxnId="{B2574613-33D1-4563-B4C0-125CC2CE0ED0}">
      <dgm:prSet/>
      <dgm:spPr/>
      <dgm:t>
        <a:bodyPr/>
        <a:lstStyle/>
        <a:p>
          <a:endParaRPr lang="ru-RU"/>
        </a:p>
      </dgm:t>
    </dgm:pt>
    <dgm:pt modelId="{C8CC1C65-DCDE-4DE1-8A96-C400ACF1CBC7}" type="sibTrans" cxnId="{B2574613-33D1-4563-B4C0-125CC2CE0ED0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C881067-5256-4E86-B192-B10E149B9E09}">
      <dgm:prSet phldrT="[Текст]" custT="1"/>
      <dgm:spPr>
        <a:solidFill>
          <a:srgbClr val="77BC50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Мероприятия в рамках МП «Благоустройство города Ливны Орловской области»</a:t>
          </a:r>
        </a:p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8,4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AF86CC7-FD74-499A-A9C0-15F05A48504D}" type="parTrans" cxnId="{A7FF2E78-4FAF-410C-B7FD-E8AA109C8E4F}">
      <dgm:prSet/>
      <dgm:spPr/>
      <dgm:t>
        <a:bodyPr/>
        <a:lstStyle/>
        <a:p>
          <a:endParaRPr lang="ru-RU"/>
        </a:p>
      </dgm:t>
    </dgm:pt>
    <dgm:pt modelId="{2B25BC6F-D0DD-4F85-9DFC-E0EE9BC280EF}" type="sibTrans" cxnId="{A7FF2E78-4FAF-410C-B7FD-E8AA109C8E4F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B2883216-8407-4598-A7D4-BBF0A7FC7C2C}">
      <dgm:prSet phldrT="[Текст]" custT="1"/>
      <dgm:spPr>
        <a:solidFill>
          <a:srgbClr val="77BC50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Благоустройство общественных территорий в рамках МП «Формирование современной городской среды»</a:t>
          </a:r>
        </a:p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0,5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5F2BEC7-EDF1-4F8C-B492-4719A3A032F6}" type="parTrans" cxnId="{8DADEAF5-6094-4367-A209-6A64C53A62CE}">
      <dgm:prSet/>
      <dgm:spPr/>
      <dgm:t>
        <a:bodyPr/>
        <a:lstStyle/>
        <a:p>
          <a:endParaRPr lang="ru-RU"/>
        </a:p>
      </dgm:t>
    </dgm:pt>
    <dgm:pt modelId="{CCDFEADA-BF33-4869-BC8C-18BCB8B695DC}" type="sibTrans" cxnId="{8DADEAF5-6094-4367-A209-6A64C53A62CE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E0140187-DB1C-47E8-83E1-693206921C4E}">
      <dgm:prSet custT="1"/>
      <dgm:spPr>
        <a:solidFill>
          <a:srgbClr val="77BC50"/>
        </a:solidFill>
      </dgm:spPr>
      <dgm:t>
        <a:bodyPr/>
        <a:lstStyle/>
        <a:p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Взносы региональному оператору на капитальный ремонт муниципального жилищного фонда</a:t>
          </a:r>
        </a:p>
        <a:p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1,9</a:t>
          </a:r>
          <a:endParaRPr lang="ru-RU" sz="1400" i="0" dirty="0">
            <a:solidFill>
              <a:schemeClr val="tx1"/>
            </a:solidFill>
          </a:endParaRPr>
        </a:p>
      </dgm:t>
    </dgm:pt>
    <dgm:pt modelId="{F39FC7C2-B9BC-4040-90BD-42D90F60D7D6}" type="parTrans" cxnId="{9F7B6A38-5AF3-46DF-A6C5-6EDD6B60D8C9}">
      <dgm:prSet/>
      <dgm:spPr/>
      <dgm:t>
        <a:bodyPr/>
        <a:lstStyle/>
        <a:p>
          <a:endParaRPr lang="ru-RU"/>
        </a:p>
      </dgm:t>
    </dgm:pt>
    <dgm:pt modelId="{D69C45EF-1306-4E03-A419-C042F6A8AE97}" type="sibTrans" cxnId="{9F7B6A38-5AF3-46DF-A6C5-6EDD6B60D8C9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C947A2B-D850-4BAD-92E1-0E8782E56BF8}">
      <dgm:prSet custT="1"/>
      <dgm:spPr>
        <a:solidFill>
          <a:srgbClr val="77BC50"/>
        </a:solidFill>
      </dgm:spPr>
      <dgm:t>
        <a:bodyPr/>
        <a:lstStyle/>
        <a:p>
          <a:pPr rtl="0"/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Субсидия на возмещение убытков в связи с оказанием банных услуг</a:t>
          </a:r>
        </a:p>
        <a:p>
          <a:pPr rtl="0"/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0,7</a:t>
          </a:r>
        </a:p>
      </dgm:t>
    </dgm:pt>
    <dgm:pt modelId="{96C9CA56-A626-4904-93B1-6F3823444539}" type="parTrans" cxnId="{F217ACC1-75AB-4D13-A56B-C702968D0785}">
      <dgm:prSet/>
      <dgm:spPr/>
      <dgm:t>
        <a:bodyPr/>
        <a:lstStyle/>
        <a:p>
          <a:endParaRPr lang="ru-RU"/>
        </a:p>
      </dgm:t>
    </dgm:pt>
    <dgm:pt modelId="{6CF099E0-CF5D-48D2-8C53-EC89FF4F8B06}" type="sibTrans" cxnId="{F217ACC1-75AB-4D13-A56B-C702968D0785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F305815-F825-41B3-93E1-D150481CC5FE}">
      <dgm:prSet custT="1"/>
      <dgm:spPr>
        <a:solidFill>
          <a:srgbClr val="77BC50"/>
        </a:solidFill>
      </dgm:spPr>
      <dgm:t>
        <a:bodyPr/>
        <a:lstStyle/>
        <a:p>
          <a:pPr rtl="0"/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Мероприятия в рамках МП «Стимулирование развития жилищного строительства»</a:t>
          </a:r>
        </a:p>
        <a:p>
          <a:pPr rtl="0"/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2,1</a:t>
          </a:r>
        </a:p>
      </dgm:t>
    </dgm:pt>
    <dgm:pt modelId="{20524E41-2139-4DFD-A74A-2651A8148604}" type="parTrans" cxnId="{1133F108-FB13-4A37-A5DD-18709B415CC7}">
      <dgm:prSet/>
      <dgm:spPr/>
      <dgm:t>
        <a:bodyPr/>
        <a:lstStyle/>
        <a:p>
          <a:endParaRPr lang="ru-RU"/>
        </a:p>
      </dgm:t>
    </dgm:pt>
    <dgm:pt modelId="{704A6B7F-CC8C-4846-86E8-D353AB2CD2D0}" type="sibTrans" cxnId="{1133F108-FB13-4A37-A5DD-18709B415CC7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95C70577-59B3-4225-91E6-F63C79ED6F52}">
      <dgm:prSet custT="1"/>
      <dgm:spPr>
        <a:solidFill>
          <a:srgbClr val="77BC50"/>
        </a:solidFill>
      </dgm:spPr>
      <dgm:t>
        <a:bodyPr/>
        <a:lstStyle/>
        <a:p>
          <a:pPr rtl="0"/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Газификация индивидуальной жилой застройки</a:t>
          </a:r>
        </a:p>
        <a:p>
          <a:pPr rtl="0"/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1,4</a:t>
          </a:r>
        </a:p>
      </dgm:t>
    </dgm:pt>
    <dgm:pt modelId="{BBBA42F9-6FEF-4322-9658-A2322CC02BC0}" type="parTrans" cxnId="{673B4E2A-5CFE-4C8F-B45B-A5AB62289FEC}">
      <dgm:prSet/>
      <dgm:spPr/>
      <dgm:t>
        <a:bodyPr/>
        <a:lstStyle/>
        <a:p>
          <a:endParaRPr lang="ru-RU"/>
        </a:p>
      </dgm:t>
    </dgm:pt>
    <dgm:pt modelId="{1DB4798B-5218-402E-B8EE-9C703592026C}" type="sibTrans" cxnId="{673B4E2A-5CFE-4C8F-B45B-A5AB62289FEC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7FAD531-74E2-4C5C-B87D-C2BF438D2B19}">
      <dgm:prSet custT="1"/>
      <dgm:spPr>
        <a:solidFill>
          <a:srgbClr val="77BC5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Прочие расходы</a:t>
          </a:r>
        </a:p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6,5</a:t>
          </a:r>
        </a:p>
        <a:p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56A7FBD-34B0-4CAE-AE3F-14277BE3A0FF}" type="parTrans" cxnId="{18EB3578-A612-4175-B7A6-642BC9651FDB}">
      <dgm:prSet/>
      <dgm:spPr/>
      <dgm:t>
        <a:bodyPr/>
        <a:lstStyle/>
        <a:p>
          <a:endParaRPr lang="ru-RU"/>
        </a:p>
      </dgm:t>
    </dgm:pt>
    <dgm:pt modelId="{296B1077-0458-4CFF-882D-4480B4ED8E08}" type="sibTrans" cxnId="{18EB3578-A612-4175-B7A6-642BC9651FDB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6D505AB0-9367-4B73-A829-BAF00843462A}" type="pres">
      <dgm:prSet presAssocID="{EFF4E754-20B3-4FCE-A7AB-F95CFFBFF4A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84E69F-7B60-4781-B682-43A9A36E5E6A}" type="pres">
      <dgm:prSet presAssocID="{744F3FB9-322E-4612-8E3B-DB60B895033B}" presName="node" presStyleLbl="node1" presStyleIdx="0" presStyleCnt="9" custScaleX="237805" custScaleY="108939" custRadScaleRad="95475" custRadScaleInc="254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02821-85DD-4F0B-8894-27D73628D2F2}" type="pres">
      <dgm:prSet presAssocID="{744F3FB9-322E-4612-8E3B-DB60B895033B}" presName="spNode" presStyleCnt="0"/>
      <dgm:spPr/>
    </dgm:pt>
    <dgm:pt modelId="{16B72238-AA27-4B61-8491-1844C02CE8C1}" type="pres">
      <dgm:prSet presAssocID="{F994A2FE-51AC-4585-963C-E5EC5155CD4A}" presName="sibTrans" presStyleLbl="sibTrans1D1" presStyleIdx="0" presStyleCnt="9"/>
      <dgm:spPr/>
      <dgm:t>
        <a:bodyPr/>
        <a:lstStyle/>
        <a:p>
          <a:endParaRPr lang="ru-RU"/>
        </a:p>
      </dgm:t>
    </dgm:pt>
    <dgm:pt modelId="{C699AE17-3A04-4D48-BC33-F64E411FA335}" type="pres">
      <dgm:prSet presAssocID="{E0140187-DB1C-47E8-83E1-693206921C4E}" presName="node" presStyleLbl="node1" presStyleIdx="1" presStyleCnt="9" custScaleX="289591" custScaleY="147089" custRadScaleRad="104984" custRadScaleInc="200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EF5D0-24C9-4FCC-A89A-7CD7FE5E05CA}" type="pres">
      <dgm:prSet presAssocID="{E0140187-DB1C-47E8-83E1-693206921C4E}" presName="spNode" presStyleCnt="0"/>
      <dgm:spPr/>
    </dgm:pt>
    <dgm:pt modelId="{7A3839DB-80B8-497D-88CF-7A9C03EFE880}" type="pres">
      <dgm:prSet presAssocID="{D69C45EF-1306-4E03-A419-C042F6A8AE97}" presName="sibTrans" presStyleLbl="sibTrans1D1" presStyleIdx="1" presStyleCnt="9"/>
      <dgm:spPr/>
      <dgm:t>
        <a:bodyPr/>
        <a:lstStyle/>
        <a:p>
          <a:endParaRPr lang="ru-RU"/>
        </a:p>
      </dgm:t>
    </dgm:pt>
    <dgm:pt modelId="{5BCECB98-D4AA-4649-9C37-F9B23061ADFB}" type="pres">
      <dgm:prSet presAssocID="{0D99F471-7D83-4D1B-8AD1-DA4213DE85BC}" presName="node" presStyleLbl="node1" presStyleIdx="2" presStyleCnt="9" custScaleX="278874" custScaleY="136698" custRadScaleRad="96409" custRadScaleInc="123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ABCEC-B620-41C2-A158-7CECB7683462}" type="pres">
      <dgm:prSet presAssocID="{0D99F471-7D83-4D1B-8AD1-DA4213DE85BC}" presName="spNode" presStyleCnt="0"/>
      <dgm:spPr/>
    </dgm:pt>
    <dgm:pt modelId="{DB4248F2-592A-4CF5-8FA2-937CF22C4122}" type="pres">
      <dgm:prSet presAssocID="{C8CC1C65-DCDE-4DE1-8A96-C400ACF1CBC7}" presName="sibTrans" presStyleLbl="sibTrans1D1" presStyleIdx="2" presStyleCnt="9"/>
      <dgm:spPr/>
      <dgm:t>
        <a:bodyPr/>
        <a:lstStyle/>
        <a:p>
          <a:endParaRPr lang="ru-RU"/>
        </a:p>
      </dgm:t>
    </dgm:pt>
    <dgm:pt modelId="{CE8FCAA2-E5E1-441F-966F-1FDCC652EA48}" type="pres">
      <dgm:prSet presAssocID="{95C70577-59B3-4225-91E6-F63C79ED6F52}" presName="node" presStyleLbl="node1" presStyleIdx="3" presStyleCnt="9" custScaleX="283475" custScaleY="133224" custRadScaleRad="110409" custRadScaleInc="-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3932B-6C25-49C0-AC00-A9E2169A2B83}" type="pres">
      <dgm:prSet presAssocID="{95C70577-59B3-4225-91E6-F63C79ED6F52}" presName="spNode" presStyleCnt="0"/>
      <dgm:spPr/>
    </dgm:pt>
    <dgm:pt modelId="{7BB36DE4-5C56-457A-9B91-8E3853C006EC}" type="pres">
      <dgm:prSet presAssocID="{1DB4798B-5218-402E-B8EE-9C703592026C}" presName="sibTrans" presStyleLbl="sibTrans1D1" presStyleIdx="3" presStyleCnt="9"/>
      <dgm:spPr/>
      <dgm:t>
        <a:bodyPr/>
        <a:lstStyle/>
        <a:p>
          <a:endParaRPr lang="ru-RU"/>
        </a:p>
      </dgm:t>
    </dgm:pt>
    <dgm:pt modelId="{9EB8477D-BF04-4B97-9935-084B8D75A787}" type="pres">
      <dgm:prSet presAssocID="{7F305815-F825-41B3-93E1-D150481CC5FE}" presName="node" presStyleLbl="node1" presStyleIdx="4" presStyleCnt="9" custScaleX="244740" custScaleY="118088" custRadScaleRad="91812" custRadScaleInc="129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7A309-83A7-49F3-985D-B7F988CC02F4}" type="pres">
      <dgm:prSet presAssocID="{7F305815-F825-41B3-93E1-D150481CC5FE}" presName="spNode" presStyleCnt="0"/>
      <dgm:spPr/>
    </dgm:pt>
    <dgm:pt modelId="{152FC853-B238-4A59-A722-EBD03058875A}" type="pres">
      <dgm:prSet presAssocID="{704A6B7F-CC8C-4846-86E8-D353AB2CD2D0}" presName="sibTrans" presStyleLbl="sibTrans1D1" presStyleIdx="4" presStyleCnt="9"/>
      <dgm:spPr/>
      <dgm:t>
        <a:bodyPr/>
        <a:lstStyle/>
        <a:p>
          <a:endParaRPr lang="ru-RU"/>
        </a:p>
      </dgm:t>
    </dgm:pt>
    <dgm:pt modelId="{23945700-2CD6-4A9F-A252-DCA02E134C3F}" type="pres">
      <dgm:prSet presAssocID="{1C947A2B-D850-4BAD-92E1-0E8782E56BF8}" presName="node" presStyleLbl="node1" presStyleIdx="5" presStyleCnt="9" custScaleX="280267" custScaleY="133939" custRadScaleRad="110582" custRadScaleInc="299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3AC87-AD15-4828-86D4-FBF2AD7CF49D}" type="pres">
      <dgm:prSet presAssocID="{1C947A2B-D850-4BAD-92E1-0E8782E56BF8}" presName="spNode" presStyleCnt="0"/>
      <dgm:spPr/>
    </dgm:pt>
    <dgm:pt modelId="{4AA2C7C2-AD70-4DC1-9592-7C41C2BAECB1}" type="pres">
      <dgm:prSet presAssocID="{6CF099E0-CF5D-48D2-8C53-EC89FF4F8B06}" presName="sibTrans" presStyleLbl="sibTrans1D1" presStyleIdx="5" presStyleCnt="9"/>
      <dgm:spPr/>
      <dgm:t>
        <a:bodyPr/>
        <a:lstStyle/>
        <a:p>
          <a:endParaRPr lang="ru-RU"/>
        </a:p>
      </dgm:t>
    </dgm:pt>
    <dgm:pt modelId="{A5059967-6F07-43D2-A629-0A044C3057F0}" type="pres">
      <dgm:prSet presAssocID="{1C881067-5256-4E86-B192-B10E149B9E09}" presName="node" presStyleLbl="node1" presStyleIdx="6" presStyleCnt="9" custScaleX="274850" custScaleY="137751" custRadScaleRad="97361" custRadScaleInc="177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23982-AEFF-4265-A8EA-E95643471EA2}" type="pres">
      <dgm:prSet presAssocID="{1C881067-5256-4E86-B192-B10E149B9E09}" presName="spNode" presStyleCnt="0"/>
      <dgm:spPr/>
    </dgm:pt>
    <dgm:pt modelId="{FC5196E9-E94A-4E7E-9E75-D6A9E285FF87}" type="pres">
      <dgm:prSet presAssocID="{2B25BC6F-D0DD-4F85-9DFC-E0EE9BC280EF}" presName="sibTrans" presStyleLbl="sibTrans1D1" presStyleIdx="6" presStyleCnt="9"/>
      <dgm:spPr/>
      <dgm:t>
        <a:bodyPr/>
        <a:lstStyle/>
        <a:p>
          <a:endParaRPr lang="ru-RU"/>
        </a:p>
      </dgm:t>
    </dgm:pt>
    <dgm:pt modelId="{E9501326-5EEF-4974-8E13-C1426FD3540E}" type="pres">
      <dgm:prSet presAssocID="{B2883216-8407-4598-A7D4-BBF0A7FC7C2C}" presName="node" presStyleLbl="node1" presStyleIdx="7" presStyleCnt="9" custScaleX="287596" custScaleY="138947" custRadScaleRad="103751" custRadScaleInc="94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93E6E-16C2-424A-B7AA-FF0BAA699B0E}" type="pres">
      <dgm:prSet presAssocID="{B2883216-8407-4598-A7D4-BBF0A7FC7C2C}" presName="spNode" presStyleCnt="0"/>
      <dgm:spPr/>
    </dgm:pt>
    <dgm:pt modelId="{B865ED3C-DAEB-40B9-9E1D-3B60F9C45B37}" type="pres">
      <dgm:prSet presAssocID="{CCDFEADA-BF33-4869-BC8C-18BCB8B695DC}" presName="sibTrans" presStyleLbl="sibTrans1D1" presStyleIdx="7" presStyleCnt="9"/>
      <dgm:spPr/>
      <dgm:t>
        <a:bodyPr/>
        <a:lstStyle/>
        <a:p>
          <a:endParaRPr lang="ru-RU"/>
        </a:p>
      </dgm:t>
    </dgm:pt>
    <dgm:pt modelId="{C6738E42-DA39-49D5-A7E4-7C3C620C8EBF}" type="pres">
      <dgm:prSet presAssocID="{57FAD531-74E2-4C5C-B87D-C2BF438D2B19}" presName="node" presStyleLbl="node1" presStyleIdx="8" presStyleCnt="9" custScaleX="249991" custScaleY="105208" custRadScaleRad="99578" custRadScaleInc="14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16B8B-1FC3-4D37-BA0B-DC8E5DDEC51C}" type="pres">
      <dgm:prSet presAssocID="{57FAD531-74E2-4C5C-B87D-C2BF438D2B19}" presName="spNode" presStyleCnt="0"/>
      <dgm:spPr/>
    </dgm:pt>
    <dgm:pt modelId="{BE613608-DBF5-43C0-BC3A-20E8282CE08F}" type="pres">
      <dgm:prSet presAssocID="{296B1077-0458-4CFF-882D-4480B4ED8E08}" presName="sibTrans" presStyleLbl="sibTrans1D1" presStyleIdx="8" presStyleCnt="9"/>
      <dgm:spPr/>
      <dgm:t>
        <a:bodyPr/>
        <a:lstStyle/>
        <a:p>
          <a:endParaRPr lang="ru-RU"/>
        </a:p>
      </dgm:t>
    </dgm:pt>
  </dgm:ptLst>
  <dgm:cxnLst>
    <dgm:cxn modelId="{8DADEAF5-6094-4367-A209-6A64C53A62CE}" srcId="{EFF4E754-20B3-4FCE-A7AB-F95CFFBFF4AB}" destId="{B2883216-8407-4598-A7D4-BBF0A7FC7C2C}" srcOrd="7" destOrd="0" parTransId="{E5F2BEC7-EDF1-4F8C-B492-4719A3A032F6}" sibTransId="{CCDFEADA-BF33-4869-BC8C-18BCB8B695DC}"/>
    <dgm:cxn modelId="{F217ACC1-75AB-4D13-A56B-C702968D0785}" srcId="{EFF4E754-20B3-4FCE-A7AB-F95CFFBFF4AB}" destId="{1C947A2B-D850-4BAD-92E1-0E8782E56BF8}" srcOrd="5" destOrd="0" parTransId="{96C9CA56-A626-4904-93B1-6F3823444539}" sibTransId="{6CF099E0-CF5D-48D2-8C53-EC89FF4F8B06}"/>
    <dgm:cxn modelId="{A58687E9-E2AC-4C49-80F7-D6061B3DD730}" type="presOf" srcId="{B2883216-8407-4598-A7D4-BBF0A7FC7C2C}" destId="{E9501326-5EEF-4974-8E13-C1426FD3540E}" srcOrd="0" destOrd="0" presId="urn:microsoft.com/office/officeart/2005/8/layout/cycle6"/>
    <dgm:cxn modelId="{9F7B6A38-5AF3-46DF-A6C5-6EDD6B60D8C9}" srcId="{EFF4E754-20B3-4FCE-A7AB-F95CFFBFF4AB}" destId="{E0140187-DB1C-47E8-83E1-693206921C4E}" srcOrd="1" destOrd="0" parTransId="{F39FC7C2-B9BC-4040-90BD-42D90F60D7D6}" sibTransId="{D69C45EF-1306-4E03-A419-C042F6A8AE97}"/>
    <dgm:cxn modelId="{33D14E93-34B4-457F-8290-3313A337C668}" type="presOf" srcId="{95C70577-59B3-4225-91E6-F63C79ED6F52}" destId="{CE8FCAA2-E5E1-441F-966F-1FDCC652EA48}" srcOrd="0" destOrd="0" presId="urn:microsoft.com/office/officeart/2005/8/layout/cycle6"/>
    <dgm:cxn modelId="{8E522DDD-84A6-49B3-BDCB-DD87E9F248B1}" type="presOf" srcId="{EFF4E754-20B3-4FCE-A7AB-F95CFFBFF4AB}" destId="{6D505AB0-9367-4B73-A829-BAF00843462A}" srcOrd="0" destOrd="0" presId="urn:microsoft.com/office/officeart/2005/8/layout/cycle6"/>
    <dgm:cxn modelId="{5699A999-A94F-4114-B182-574C11AEF6C7}" type="presOf" srcId="{1C947A2B-D850-4BAD-92E1-0E8782E56BF8}" destId="{23945700-2CD6-4A9F-A252-DCA02E134C3F}" srcOrd="0" destOrd="0" presId="urn:microsoft.com/office/officeart/2005/8/layout/cycle6"/>
    <dgm:cxn modelId="{673B4E2A-5CFE-4C8F-B45B-A5AB62289FEC}" srcId="{EFF4E754-20B3-4FCE-A7AB-F95CFFBFF4AB}" destId="{95C70577-59B3-4225-91E6-F63C79ED6F52}" srcOrd="3" destOrd="0" parTransId="{BBBA42F9-6FEF-4322-9658-A2322CC02BC0}" sibTransId="{1DB4798B-5218-402E-B8EE-9C703592026C}"/>
    <dgm:cxn modelId="{2BA20DB3-2658-4A3D-B537-55901072504A}" srcId="{EFF4E754-20B3-4FCE-A7AB-F95CFFBFF4AB}" destId="{744F3FB9-322E-4612-8E3B-DB60B895033B}" srcOrd="0" destOrd="0" parTransId="{04FFC7FB-A47C-43EC-BA76-EEA207DED4E7}" sibTransId="{F994A2FE-51AC-4585-963C-E5EC5155CD4A}"/>
    <dgm:cxn modelId="{8CA9B8F1-5AC4-4507-9E7E-660238F94FC7}" type="presOf" srcId="{0D99F471-7D83-4D1B-8AD1-DA4213DE85BC}" destId="{5BCECB98-D4AA-4649-9C37-F9B23061ADFB}" srcOrd="0" destOrd="0" presId="urn:microsoft.com/office/officeart/2005/8/layout/cycle6"/>
    <dgm:cxn modelId="{10EE0170-6DAD-4173-9000-DD4CB87F2366}" type="presOf" srcId="{D69C45EF-1306-4E03-A419-C042F6A8AE97}" destId="{7A3839DB-80B8-497D-88CF-7A9C03EFE880}" srcOrd="0" destOrd="0" presId="urn:microsoft.com/office/officeart/2005/8/layout/cycle6"/>
    <dgm:cxn modelId="{EC5F80AC-91F0-48E1-AB16-F66808A80C35}" type="presOf" srcId="{744F3FB9-322E-4612-8E3B-DB60B895033B}" destId="{2F84E69F-7B60-4781-B682-43A9A36E5E6A}" srcOrd="0" destOrd="0" presId="urn:microsoft.com/office/officeart/2005/8/layout/cycle6"/>
    <dgm:cxn modelId="{18EB3578-A612-4175-B7A6-642BC9651FDB}" srcId="{EFF4E754-20B3-4FCE-A7AB-F95CFFBFF4AB}" destId="{57FAD531-74E2-4C5C-B87D-C2BF438D2B19}" srcOrd="8" destOrd="0" parTransId="{456A7FBD-34B0-4CAE-AE3F-14277BE3A0FF}" sibTransId="{296B1077-0458-4CFF-882D-4480B4ED8E08}"/>
    <dgm:cxn modelId="{B2574613-33D1-4563-B4C0-125CC2CE0ED0}" srcId="{EFF4E754-20B3-4FCE-A7AB-F95CFFBFF4AB}" destId="{0D99F471-7D83-4D1B-8AD1-DA4213DE85BC}" srcOrd="2" destOrd="0" parTransId="{2504DFD5-42DE-43FB-A32F-1F11CF0C67CD}" sibTransId="{C8CC1C65-DCDE-4DE1-8A96-C400ACF1CBC7}"/>
    <dgm:cxn modelId="{A7FF2E78-4FAF-410C-B7FD-E8AA109C8E4F}" srcId="{EFF4E754-20B3-4FCE-A7AB-F95CFFBFF4AB}" destId="{1C881067-5256-4E86-B192-B10E149B9E09}" srcOrd="6" destOrd="0" parTransId="{5AF86CC7-FD74-499A-A9C0-15F05A48504D}" sibTransId="{2B25BC6F-D0DD-4F85-9DFC-E0EE9BC280EF}"/>
    <dgm:cxn modelId="{66123F64-5029-4961-AA97-60EA197650BB}" type="presOf" srcId="{704A6B7F-CC8C-4846-86E8-D353AB2CD2D0}" destId="{152FC853-B238-4A59-A722-EBD03058875A}" srcOrd="0" destOrd="0" presId="urn:microsoft.com/office/officeart/2005/8/layout/cycle6"/>
    <dgm:cxn modelId="{AC2255FB-80AB-43AF-8228-F3649CCA4812}" type="presOf" srcId="{7F305815-F825-41B3-93E1-D150481CC5FE}" destId="{9EB8477D-BF04-4B97-9935-084B8D75A787}" srcOrd="0" destOrd="0" presId="urn:microsoft.com/office/officeart/2005/8/layout/cycle6"/>
    <dgm:cxn modelId="{1649BB85-7BD5-4C77-BF62-1A28567616B2}" type="presOf" srcId="{CCDFEADA-BF33-4869-BC8C-18BCB8B695DC}" destId="{B865ED3C-DAEB-40B9-9E1D-3B60F9C45B37}" srcOrd="0" destOrd="0" presId="urn:microsoft.com/office/officeart/2005/8/layout/cycle6"/>
    <dgm:cxn modelId="{AFE1022B-2B67-41C7-87F6-BE5684FC4693}" type="presOf" srcId="{57FAD531-74E2-4C5C-B87D-C2BF438D2B19}" destId="{C6738E42-DA39-49D5-A7E4-7C3C620C8EBF}" srcOrd="0" destOrd="0" presId="urn:microsoft.com/office/officeart/2005/8/layout/cycle6"/>
    <dgm:cxn modelId="{1133F108-FB13-4A37-A5DD-18709B415CC7}" srcId="{EFF4E754-20B3-4FCE-A7AB-F95CFFBFF4AB}" destId="{7F305815-F825-41B3-93E1-D150481CC5FE}" srcOrd="4" destOrd="0" parTransId="{20524E41-2139-4DFD-A74A-2651A8148604}" sibTransId="{704A6B7F-CC8C-4846-86E8-D353AB2CD2D0}"/>
    <dgm:cxn modelId="{8B476A77-A0BD-49C4-A4D0-571168C20EDB}" type="presOf" srcId="{1C881067-5256-4E86-B192-B10E149B9E09}" destId="{A5059967-6F07-43D2-A629-0A044C3057F0}" srcOrd="0" destOrd="0" presId="urn:microsoft.com/office/officeart/2005/8/layout/cycle6"/>
    <dgm:cxn modelId="{04E24D7B-6408-4CBE-B2A0-0624CDBA0BE1}" type="presOf" srcId="{E0140187-DB1C-47E8-83E1-693206921C4E}" destId="{C699AE17-3A04-4D48-BC33-F64E411FA335}" srcOrd="0" destOrd="0" presId="urn:microsoft.com/office/officeart/2005/8/layout/cycle6"/>
    <dgm:cxn modelId="{F1B47BA4-DF0F-4728-BC4C-46A8D75C5BB5}" type="presOf" srcId="{1DB4798B-5218-402E-B8EE-9C703592026C}" destId="{7BB36DE4-5C56-457A-9B91-8E3853C006EC}" srcOrd="0" destOrd="0" presId="urn:microsoft.com/office/officeart/2005/8/layout/cycle6"/>
    <dgm:cxn modelId="{462BF9C8-8094-4BEE-86C6-F1ED73891F59}" type="presOf" srcId="{F994A2FE-51AC-4585-963C-E5EC5155CD4A}" destId="{16B72238-AA27-4B61-8491-1844C02CE8C1}" srcOrd="0" destOrd="0" presId="urn:microsoft.com/office/officeart/2005/8/layout/cycle6"/>
    <dgm:cxn modelId="{930BB441-E399-4F27-AF71-CD5DB7F1A26F}" type="presOf" srcId="{2B25BC6F-D0DD-4F85-9DFC-E0EE9BC280EF}" destId="{FC5196E9-E94A-4E7E-9E75-D6A9E285FF87}" srcOrd="0" destOrd="0" presId="urn:microsoft.com/office/officeart/2005/8/layout/cycle6"/>
    <dgm:cxn modelId="{DB912EC7-539E-4BA0-B995-A0ED3305D354}" type="presOf" srcId="{296B1077-0458-4CFF-882D-4480B4ED8E08}" destId="{BE613608-DBF5-43C0-BC3A-20E8282CE08F}" srcOrd="0" destOrd="0" presId="urn:microsoft.com/office/officeart/2005/8/layout/cycle6"/>
    <dgm:cxn modelId="{6FC3F5EC-67A2-4FDE-932E-A47AF4F9A8FE}" type="presOf" srcId="{C8CC1C65-DCDE-4DE1-8A96-C400ACF1CBC7}" destId="{DB4248F2-592A-4CF5-8FA2-937CF22C4122}" srcOrd="0" destOrd="0" presId="urn:microsoft.com/office/officeart/2005/8/layout/cycle6"/>
    <dgm:cxn modelId="{BAD634F4-271A-4E6E-AB50-33D58220549F}" type="presOf" srcId="{6CF099E0-CF5D-48D2-8C53-EC89FF4F8B06}" destId="{4AA2C7C2-AD70-4DC1-9592-7C41C2BAECB1}" srcOrd="0" destOrd="0" presId="urn:microsoft.com/office/officeart/2005/8/layout/cycle6"/>
    <dgm:cxn modelId="{EE85DE1C-B75F-4EA8-889B-CE15F3D80E64}" type="presParOf" srcId="{6D505AB0-9367-4B73-A829-BAF00843462A}" destId="{2F84E69F-7B60-4781-B682-43A9A36E5E6A}" srcOrd="0" destOrd="0" presId="urn:microsoft.com/office/officeart/2005/8/layout/cycle6"/>
    <dgm:cxn modelId="{EFBFF3FE-2A44-4FE9-80D5-B8EE05E781C8}" type="presParOf" srcId="{6D505AB0-9367-4B73-A829-BAF00843462A}" destId="{49B02821-85DD-4F0B-8894-27D73628D2F2}" srcOrd="1" destOrd="0" presId="urn:microsoft.com/office/officeart/2005/8/layout/cycle6"/>
    <dgm:cxn modelId="{57640838-1303-4F6A-9628-39D002CE53C6}" type="presParOf" srcId="{6D505AB0-9367-4B73-A829-BAF00843462A}" destId="{16B72238-AA27-4B61-8491-1844C02CE8C1}" srcOrd="2" destOrd="0" presId="urn:microsoft.com/office/officeart/2005/8/layout/cycle6"/>
    <dgm:cxn modelId="{84083D56-5112-4D0C-A559-68CB62C65A44}" type="presParOf" srcId="{6D505AB0-9367-4B73-A829-BAF00843462A}" destId="{C699AE17-3A04-4D48-BC33-F64E411FA335}" srcOrd="3" destOrd="0" presId="urn:microsoft.com/office/officeart/2005/8/layout/cycle6"/>
    <dgm:cxn modelId="{A88B8E8F-DFA6-4267-82EE-33C3E1B2982D}" type="presParOf" srcId="{6D505AB0-9367-4B73-A829-BAF00843462A}" destId="{95FEF5D0-24C9-4FCC-A89A-7CD7FE5E05CA}" srcOrd="4" destOrd="0" presId="urn:microsoft.com/office/officeart/2005/8/layout/cycle6"/>
    <dgm:cxn modelId="{14BEBC26-D854-4C0E-9C67-52A4E993AEFF}" type="presParOf" srcId="{6D505AB0-9367-4B73-A829-BAF00843462A}" destId="{7A3839DB-80B8-497D-88CF-7A9C03EFE880}" srcOrd="5" destOrd="0" presId="urn:microsoft.com/office/officeart/2005/8/layout/cycle6"/>
    <dgm:cxn modelId="{B8A069F3-8281-40A5-AD75-79D2FD6493FD}" type="presParOf" srcId="{6D505AB0-9367-4B73-A829-BAF00843462A}" destId="{5BCECB98-D4AA-4649-9C37-F9B23061ADFB}" srcOrd="6" destOrd="0" presId="urn:microsoft.com/office/officeart/2005/8/layout/cycle6"/>
    <dgm:cxn modelId="{181FC69F-154F-47BB-9202-CE41B9943BE7}" type="presParOf" srcId="{6D505AB0-9367-4B73-A829-BAF00843462A}" destId="{6CAABCEC-B620-41C2-A158-7CECB7683462}" srcOrd="7" destOrd="0" presId="urn:microsoft.com/office/officeart/2005/8/layout/cycle6"/>
    <dgm:cxn modelId="{0843DF80-5FDA-4EF4-8D2B-5BC363412DD4}" type="presParOf" srcId="{6D505AB0-9367-4B73-A829-BAF00843462A}" destId="{DB4248F2-592A-4CF5-8FA2-937CF22C4122}" srcOrd="8" destOrd="0" presId="urn:microsoft.com/office/officeart/2005/8/layout/cycle6"/>
    <dgm:cxn modelId="{5BE2909A-BF6F-47C5-80C3-F428F45B470B}" type="presParOf" srcId="{6D505AB0-9367-4B73-A829-BAF00843462A}" destId="{CE8FCAA2-E5E1-441F-966F-1FDCC652EA48}" srcOrd="9" destOrd="0" presId="urn:microsoft.com/office/officeart/2005/8/layout/cycle6"/>
    <dgm:cxn modelId="{7C868CAD-ADC3-4B6F-8FD2-02655DBAF0D1}" type="presParOf" srcId="{6D505AB0-9367-4B73-A829-BAF00843462A}" destId="{2E33932B-6C25-49C0-AC00-A9E2169A2B83}" srcOrd="10" destOrd="0" presId="urn:microsoft.com/office/officeart/2005/8/layout/cycle6"/>
    <dgm:cxn modelId="{38632CFE-F835-42DA-9FB9-BCADD28E6496}" type="presParOf" srcId="{6D505AB0-9367-4B73-A829-BAF00843462A}" destId="{7BB36DE4-5C56-457A-9B91-8E3853C006EC}" srcOrd="11" destOrd="0" presId="urn:microsoft.com/office/officeart/2005/8/layout/cycle6"/>
    <dgm:cxn modelId="{8949BC74-333D-42D8-9342-5B00D5D16494}" type="presParOf" srcId="{6D505AB0-9367-4B73-A829-BAF00843462A}" destId="{9EB8477D-BF04-4B97-9935-084B8D75A787}" srcOrd="12" destOrd="0" presId="urn:microsoft.com/office/officeart/2005/8/layout/cycle6"/>
    <dgm:cxn modelId="{C5F32090-F5C4-427A-A321-648FA4FBA73B}" type="presParOf" srcId="{6D505AB0-9367-4B73-A829-BAF00843462A}" destId="{F747A309-83A7-49F3-985D-B7F988CC02F4}" srcOrd="13" destOrd="0" presId="urn:microsoft.com/office/officeart/2005/8/layout/cycle6"/>
    <dgm:cxn modelId="{F033093D-5FDC-418A-8AD3-7B5A7477CC77}" type="presParOf" srcId="{6D505AB0-9367-4B73-A829-BAF00843462A}" destId="{152FC853-B238-4A59-A722-EBD03058875A}" srcOrd="14" destOrd="0" presId="urn:microsoft.com/office/officeart/2005/8/layout/cycle6"/>
    <dgm:cxn modelId="{0E393B88-EF7C-40B2-B82A-F35A19DBC3C3}" type="presParOf" srcId="{6D505AB0-9367-4B73-A829-BAF00843462A}" destId="{23945700-2CD6-4A9F-A252-DCA02E134C3F}" srcOrd="15" destOrd="0" presId="urn:microsoft.com/office/officeart/2005/8/layout/cycle6"/>
    <dgm:cxn modelId="{B827FE85-6F63-4872-9A49-C6DBAFC88AD8}" type="presParOf" srcId="{6D505AB0-9367-4B73-A829-BAF00843462A}" destId="{0C53AC87-AD15-4828-86D4-FBF2AD7CF49D}" srcOrd="16" destOrd="0" presId="urn:microsoft.com/office/officeart/2005/8/layout/cycle6"/>
    <dgm:cxn modelId="{EA72196C-62C0-4FD7-AF57-0283CF6E6010}" type="presParOf" srcId="{6D505AB0-9367-4B73-A829-BAF00843462A}" destId="{4AA2C7C2-AD70-4DC1-9592-7C41C2BAECB1}" srcOrd="17" destOrd="0" presId="urn:microsoft.com/office/officeart/2005/8/layout/cycle6"/>
    <dgm:cxn modelId="{0002A234-49A8-4F48-8833-EC3A889D225D}" type="presParOf" srcId="{6D505AB0-9367-4B73-A829-BAF00843462A}" destId="{A5059967-6F07-43D2-A629-0A044C3057F0}" srcOrd="18" destOrd="0" presId="urn:microsoft.com/office/officeart/2005/8/layout/cycle6"/>
    <dgm:cxn modelId="{35E5991A-A52D-4A8C-B95C-1C77A83B1465}" type="presParOf" srcId="{6D505AB0-9367-4B73-A829-BAF00843462A}" destId="{7F923982-AEFF-4265-A8EA-E95643471EA2}" srcOrd="19" destOrd="0" presId="urn:microsoft.com/office/officeart/2005/8/layout/cycle6"/>
    <dgm:cxn modelId="{E7B56299-CCA8-4D3A-B880-B8D162B2AD9A}" type="presParOf" srcId="{6D505AB0-9367-4B73-A829-BAF00843462A}" destId="{FC5196E9-E94A-4E7E-9E75-D6A9E285FF87}" srcOrd="20" destOrd="0" presId="urn:microsoft.com/office/officeart/2005/8/layout/cycle6"/>
    <dgm:cxn modelId="{9B0E27DF-507A-4C5A-9009-1742AF2857EB}" type="presParOf" srcId="{6D505AB0-9367-4B73-A829-BAF00843462A}" destId="{E9501326-5EEF-4974-8E13-C1426FD3540E}" srcOrd="21" destOrd="0" presId="urn:microsoft.com/office/officeart/2005/8/layout/cycle6"/>
    <dgm:cxn modelId="{039A9226-2477-4EDB-853A-E2D50DD01E48}" type="presParOf" srcId="{6D505AB0-9367-4B73-A829-BAF00843462A}" destId="{6AD93E6E-16C2-424A-B7AA-FF0BAA699B0E}" srcOrd="22" destOrd="0" presId="urn:microsoft.com/office/officeart/2005/8/layout/cycle6"/>
    <dgm:cxn modelId="{9B234C95-92BD-4D82-8B87-DD53A02AD476}" type="presParOf" srcId="{6D505AB0-9367-4B73-A829-BAF00843462A}" destId="{B865ED3C-DAEB-40B9-9E1D-3B60F9C45B37}" srcOrd="23" destOrd="0" presId="urn:microsoft.com/office/officeart/2005/8/layout/cycle6"/>
    <dgm:cxn modelId="{72DB023C-AFD9-4426-8C5C-FC18F3A4ACB4}" type="presParOf" srcId="{6D505AB0-9367-4B73-A829-BAF00843462A}" destId="{C6738E42-DA39-49D5-A7E4-7C3C620C8EBF}" srcOrd="24" destOrd="0" presId="urn:microsoft.com/office/officeart/2005/8/layout/cycle6"/>
    <dgm:cxn modelId="{EACDA17F-18F5-4970-8102-70171B510246}" type="presParOf" srcId="{6D505AB0-9367-4B73-A829-BAF00843462A}" destId="{A3116B8B-1FC3-4D37-BA0B-DC8E5DDEC51C}" srcOrd="25" destOrd="0" presId="urn:microsoft.com/office/officeart/2005/8/layout/cycle6"/>
    <dgm:cxn modelId="{1A887B64-D557-49C1-BC5F-622C9DD08EDD}" type="presParOf" srcId="{6D505AB0-9367-4B73-A829-BAF00843462A}" destId="{BE613608-DBF5-43C0-BC3A-20E8282CE08F}" srcOrd="26" destOrd="0" presId="urn:microsoft.com/office/officeart/2005/8/layout/cycle6"/>
  </dgm:cxnLst>
  <dgm:bg/>
  <dgm:whole>
    <a:ln>
      <a:solidFill>
        <a:schemeClr val="tx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0.82734</cdr:x>
      <cdr:y>0.13167</cdr:y>
    </cdr:from>
    <cdr:to>
      <cdr:x>0.91342</cdr:x>
      <cdr:y>0.18669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63000" y="939800"/>
          <a:ext cx="911742" cy="392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млн.руб.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0.82014</cdr:x>
      <cdr:y>0.4306</cdr:y>
    </cdr:from>
    <cdr:to>
      <cdr:x>0.90647</cdr:x>
      <cdr:y>0.48399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686800" y="307340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0.76259</cdr:x>
      <cdr:y>0.40925</cdr:y>
    </cdr:from>
    <cdr:to>
      <cdr:x>0.84893</cdr:x>
      <cdr:y>0.46263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077200" y="2921000"/>
          <a:ext cx="914496" cy="380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FFFF00"/>
              </a:solidFill>
            </a:rPr>
            <a:t>2021</a:t>
          </a:r>
          <a:r>
            <a:rPr lang="ru-RU" sz="1200" b="1" dirty="0" smtClean="0">
              <a:solidFill>
                <a:srgbClr val="FFFF00"/>
              </a:solidFill>
            </a:rPr>
            <a:t> </a:t>
          </a:r>
          <a:r>
            <a:rPr lang="ru-RU" sz="1800" b="1" dirty="0" smtClean="0">
              <a:solidFill>
                <a:srgbClr val="FFFF00"/>
              </a:solidFill>
            </a:rPr>
            <a:t>ГОД</a:t>
          </a:r>
          <a:endParaRPr lang="ru-RU" sz="18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0.78417</cdr:x>
      <cdr:y>0.35587</cdr:y>
    </cdr:from>
    <cdr:to>
      <cdr:x>0.8705</cdr:x>
      <cdr:y>0.40925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305800" y="254000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FFFF00"/>
              </a:solidFill>
            </a:rPr>
            <a:t>2022 ГОД</a:t>
          </a:r>
          <a:endParaRPr lang="ru-RU" sz="1800" b="1" dirty="0">
            <a:solidFill>
              <a:srgbClr val="FFFF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0.83453</cdr:x>
      <cdr:y>0.06173</cdr:y>
    </cdr:from>
    <cdr:to>
      <cdr:x>0.92086</cdr:x>
      <cdr:y>0.1358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39200" y="381000"/>
          <a:ext cx="91439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млн.руб.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0.56944</cdr:x>
      <cdr:y>0.375</cdr:y>
    </cdr:from>
    <cdr:to>
      <cdr:x>0.65278</cdr:x>
      <cdr:y>0.4375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flipV="1">
          <a:off x="3124200" y="1371600"/>
          <a:ext cx="457200" cy="2286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>
              <a:solidFill>
                <a:srgbClr val="FFFF00"/>
              </a:solidFill>
            </a:ln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0.12069</cdr:x>
      <cdr:y>0.35556</cdr:y>
    </cdr:from>
    <cdr:to>
      <cdr:x>0.24138</cdr:x>
      <cdr:y>0.44444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533400" y="1219200"/>
          <a:ext cx="533400" cy="3048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A2BB-436B-4C27-9232-313E08EE2A4A}" type="datetimeFigureOut">
              <a:rPr lang="en-US"/>
              <a:pPr>
                <a:defRPr/>
              </a:pPr>
              <a:t>5/12/2020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AA4D9-D09F-4FC3-9372-9C66E208C8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6173F-1AA0-48F4-826F-0D02C9AE0251}" type="datetimeFigureOut">
              <a:rPr lang="en-US"/>
              <a:pPr>
                <a:defRPr/>
              </a:pPr>
              <a:t>5/12/2020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2327-E492-421F-A104-FF194B1060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1C36A-E70F-4CE0-B104-3BB1CB3ACF08}" type="datetimeFigureOut">
              <a:rPr lang="en-US"/>
              <a:pPr>
                <a:defRPr/>
              </a:pPr>
              <a:t>5/12/2020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9D39E-FFA5-4671-9D47-D0E6A30779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DF3B61-2EA4-4529-A1D2-A24F4A404F58}" type="datetimeFigureOut">
              <a:rPr lang="en-US"/>
              <a:pPr>
                <a:defRPr/>
              </a:pPr>
              <a:t>5/12/2020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A46405-EE67-4CA7-8AAC-4061467E1AF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8C15C-60D7-4345-8F14-9AF5ECBDCE81}" type="datetimeFigureOut">
              <a:rPr lang="en-US"/>
              <a:pPr>
                <a:defRPr/>
              </a:pPr>
              <a:t>5/12/2020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58034-DE0B-4A1F-BEC0-259777D1B8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3B90F-F1EB-463D-AA8D-BD8BD41D7B7F}" type="datetimeFigureOut">
              <a:rPr lang="en-US"/>
              <a:pPr>
                <a:defRPr/>
              </a:pPr>
              <a:t>5/12/2020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81B12-CA47-4F1B-BB03-FF5FA54929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55D5B-A1FC-4993-926F-29A5B46FEBF3}" type="datetimeFigureOut">
              <a:rPr lang="en-US"/>
              <a:pPr>
                <a:defRPr/>
              </a:pPr>
              <a:t>5/12/2020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999CD-91F7-46E0-8E3A-A64C6EC554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5FE2C-03AB-4C2F-BCBB-A37324FA0251}" type="datetimeFigureOut">
              <a:rPr lang="en-US"/>
              <a:pPr>
                <a:defRPr/>
              </a:pPr>
              <a:t>5/12/2020</a:t>
            </a:fld>
            <a:endParaRPr lang="en-US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66EA8-082F-4840-9765-5FA4920C96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EA0B7-9BAB-470E-8547-38455E2777A5}" type="datetimeFigureOut">
              <a:rPr lang="en-US"/>
              <a:pPr>
                <a:defRPr/>
              </a:pPr>
              <a:t>5/12/2020</a:t>
            </a:fld>
            <a:endParaRPr lang="en-US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F3434-698D-4545-BFE7-8F709BB1CE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89688-ABA4-48AC-ABA8-85AF40980E30}" type="datetimeFigureOut">
              <a:rPr lang="en-US"/>
              <a:pPr>
                <a:defRPr/>
              </a:pPr>
              <a:t>5/12/2020</a:t>
            </a:fld>
            <a:endParaRPr lang="en-US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D5A1F-4D2A-4906-9CCA-40DDE1FBDA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5004E-F394-4EA9-8968-6E4B378B52C0}" type="datetimeFigureOut">
              <a:rPr lang="en-US"/>
              <a:pPr>
                <a:defRPr/>
              </a:pPr>
              <a:t>5/12/2020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18EEC-CE46-4DCB-896F-607A14612A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3A301-9C44-4B42-88B8-BD9F408D907F}" type="datetimeFigureOut">
              <a:rPr lang="en-US"/>
              <a:pPr>
                <a:defRPr/>
              </a:pPr>
              <a:t>5/12/2020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D8C01-043A-4F88-959C-D9F5E5F012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20C5FB-E110-436A-91BE-190194BED339}" type="datetimeFigureOut">
              <a:rPr lang="en-US"/>
              <a:pPr>
                <a:defRPr/>
              </a:pPr>
              <a:t>5/12/2020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4BA9D2-3894-4485-B436-5319B6E6D3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7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8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7" descr="coins-backgrounds-wallpaper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6" descr="7ccb6ebab9caf5ca174a325faa8ec56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10" descr="vidy-finansovyh-institutov_1.jpg"/>
          <p:cNvPicPr>
            <a:picLocks noChangeAspect="1"/>
          </p:cNvPicPr>
          <p:nvPr/>
        </p:nvPicPr>
        <p:blipFill>
          <a:blip r:embed="rId4" cstate="print">
            <a:lum bright="-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3400" y="1219200"/>
            <a:ext cx="8229600" cy="1858842"/>
          </a:xfrm>
        </p:spPr>
        <p:txBody>
          <a:bodyPr wrap="square" lIns="0" tIns="12065" rIns="0" bIns="0">
            <a:spAutoFit/>
          </a:bodyPr>
          <a:lstStyle/>
          <a:p>
            <a:pPr marL="11113" indent="-3175">
              <a:spcBef>
                <a:spcPts val="100"/>
              </a:spcBef>
            </a:pPr>
            <a:r>
              <a:rPr lang="ru-RU" sz="4000" b="1" dirty="0" smtClean="0">
                <a:solidFill>
                  <a:srgbClr val="17375E"/>
                </a:solidFill>
                <a:latin typeface="Arial" charset="0"/>
                <a:cs typeface="Arial" charset="0"/>
              </a:rPr>
              <a:t>Бюджет </a:t>
            </a:r>
            <a:r>
              <a:rPr lang="ru-RU" sz="4000" b="1" dirty="0" smtClean="0">
                <a:solidFill>
                  <a:srgbClr val="17375E"/>
                </a:solidFill>
                <a:latin typeface="Arial" charset="0"/>
                <a:cs typeface="Arial" charset="0"/>
              </a:rPr>
              <a:t>города Ливны на 2020  год и на плановый  период 2021 и 2022  годов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0" y="0"/>
            <a:ext cx="838200" cy="1066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91" name="TextBox 13"/>
          <p:cNvSpPr txBox="1">
            <a:spLocks noChangeArrowheads="1"/>
          </p:cNvSpPr>
          <p:nvPr/>
        </p:nvSpPr>
        <p:spPr bwMode="auto">
          <a:xfrm>
            <a:off x="838200" y="152400"/>
            <a:ext cx="7620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latin typeface="Arial Black" pitchFamily="34" charset="0"/>
                <a:cs typeface="Arial" charset="0"/>
              </a:rPr>
              <a:t>АДМИНИСТРАЦИЯ ГОРОДА ЛИВНЫ ОРЛОВСКОЙ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5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144000" cy="6172200"/>
        </p:xfrm>
        <a:graphic>
          <a:graphicData uri="http://schemas.openxmlformats.org/presentationml/2006/ole">
            <p:oleObj spid="_x0000_s23555" name="Worksheet" r:id="rId3" imgW="9342093" imgH="6149361" progId="Excel.Sheet.8">
              <p:embed/>
            </p:oleObj>
          </a:graphicData>
        </a:graphic>
      </p:graphicFrame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56356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СТРУКТУРА ДОХОДОВ БЮДЖЕТА ГОРОДА ЛИВНЫ</a:t>
            </a:r>
            <a:endParaRPr lang="ru-RU" sz="1600" b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0" y="0"/>
            <a:ext cx="914400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ru-RU" sz="20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НАЛОГОВЫЕ</a:t>
            </a:r>
            <a:r>
              <a:rPr lang="ru-RU" b="1" smtClean="0">
                <a:solidFill>
                  <a:srgbClr val="FFFF00"/>
                </a:solidFill>
              </a:rPr>
              <a:t> </a:t>
            </a:r>
            <a:r>
              <a:rPr lang="ru-RU" sz="20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ДОХОДЫ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-685800" y="279400"/>
          <a:ext cx="10591800" cy="713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0" y="0"/>
            <a:ext cx="91440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581" name="Прямоугольник 4"/>
          <p:cNvSpPr>
            <a:spLocks noChangeArrowheads="1"/>
          </p:cNvSpPr>
          <p:nvPr/>
        </p:nvSpPr>
        <p:spPr bwMode="auto">
          <a:xfrm>
            <a:off x="0" y="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FF00"/>
                </a:solidFill>
                <a:latin typeface="Calibri" pitchFamily="34" charset="0"/>
              </a:rPr>
              <a:t> </a:t>
            </a:r>
            <a:endParaRPr lang="ru-RU" b="1" dirty="0">
              <a:solidFill>
                <a:srgbClr val="00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ru-RU" sz="20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НЕНАЛОГОВЫЕ</a:t>
            </a:r>
            <a:r>
              <a:rPr lang="ru-RU" b="1" smtClean="0">
                <a:solidFill>
                  <a:srgbClr val="FFFF00"/>
                </a:solidFill>
              </a:rPr>
              <a:t> </a:t>
            </a:r>
            <a:r>
              <a:rPr lang="ru-RU" sz="20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ДОХОДЫ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-914400" y="685800"/>
          <a:ext cx="105918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0" y="0"/>
            <a:ext cx="914400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1088" y="309563"/>
            <a:ext cx="6919912" cy="382587"/>
          </a:xfrm>
        </p:spPr>
        <p:txBody>
          <a:bodyPr tIns="9525">
            <a:spAutoFit/>
          </a:bodyPr>
          <a:lstStyle/>
          <a:p>
            <a:pPr marL="152400">
              <a:lnSpc>
                <a:spcPct val="101000"/>
              </a:lnSpc>
              <a:spcBef>
                <a:spcPts val="75"/>
              </a:spcBef>
            </a:pPr>
            <a:r>
              <a:rPr lang="ru-RU" sz="2400" smtClean="0">
                <a:solidFill>
                  <a:srgbClr val="FFFF00"/>
                </a:solidFill>
                <a:latin typeface="Arial" charset="0"/>
                <a:cs typeface="Arial" charset="0"/>
              </a:rPr>
              <a:t>БЕЗВОЗМЕЗДНЫЕ ПОСТУПЛЕНИЯ  </a:t>
            </a:r>
          </a:p>
        </p:txBody>
      </p:sp>
      <p:graphicFrame>
        <p:nvGraphicFramePr>
          <p:cNvPr id="9" name="Диаграмма 2"/>
          <p:cNvGraphicFramePr>
            <a:graphicFrameLocks/>
          </p:cNvGraphicFramePr>
          <p:nvPr/>
        </p:nvGraphicFramePr>
        <p:xfrm>
          <a:off x="0" y="914400"/>
          <a:ext cx="51816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3"/>
          <p:cNvGraphicFramePr>
            <a:graphicFrameLocks/>
          </p:cNvGraphicFramePr>
          <p:nvPr/>
        </p:nvGraphicFramePr>
        <p:xfrm>
          <a:off x="3657600" y="1066800"/>
          <a:ext cx="5486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5"/>
          <p:cNvGraphicFramePr>
            <a:graphicFrameLocks/>
          </p:cNvGraphicFramePr>
          <p:nvPr/>
        </p:nvGraphicFramePr>
        <p:xfrm>
          <a:off x="4953000" y="3581400"/>
          <a:ext cx="4419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0" y="0"/>
            <a:ext cx="9906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7831137" y="1219200"/>
            <a:ext cx="1312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Arial Black" pitchFamily="34" charset="0"/>
              </a:rPr>
              <a:t>млн.руб.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0"/>
            <a:ext cx="7086600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РАСПРЕДЕЛЕНИЕ БЮДЖЕТНЫХ АССИГНОВАНИЙ ПО РАЗДЕЛАМ БЮДЖЕТА ГОРОДА ЛИВНЫ НА </a:t>
            </a:r>
            <a:r>
              <a:rPr lang="ru-RU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2020 </a:t>
            </a:r>
            <a:r>
              <a:rPr lang="ru-RU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ГОД И НА ПЛАНОВЫЙ ПЕРИОД </a:t>
            </a:r>
            <a:r>
              <a:rPr lang="ru-RU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2021 </a:t>
            </a:r>
            <a:r>
              <a:rPr lang="ru-RU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ГОДОВ</a:t>
            </a:r>
            <a:endParaRPr lang="ru-RU" sz="16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1026" name="Диаграмма 9"/>
          <p:cNvGraphicFramePr>
            <a:graphicFrameLocks/>
          </p:cNvGraphicFramePr>
          <p:nvPr/>
        </p:nvGraphicFramePr>
        <p:xfrm>
          <a:off x="1012825" y="820738"/>
          <a:ext cx="3357563" cy="5051425"/>
        </p:xfrm>
        <a:graphic>
          <a:graphicData uri="http://schemas.openxmlformats.org/presentationml/2006/ole">
            <p:oleObj spid="_x0000_s1026" r:id="rId3" imgW="4474852" imgH="5047925" progId="Excel.Sheet.8">
              <p:embed/>
            </p:oleObj>
          </a:graphicData>
        </a:graphic>
      </p:graphicFrame>
      <p:graphicFrame>
        <p:nvGraphicFramePr>
          <p:cNvPr id="23628" name="Group 76"/>
          <p:cNvGraphicFramePr>
            <a:graphicFrameLocks noGrp="1"/>
          </p:cNvGraphicFramePr>
          <p:nvPr/>
        </p:nvGraphicFramePr>
        <p:xfrm>
          <a:off x="-1" y="949369"/>
          <a:ext cx="9144001" cy="5908631"/>
        </p:xfrm>
        <a:graphic>
          <a:graphicData uri="http://schemas.openxmlformats.org/drawingml/2006/table">
            <a:tbl>
              <a:tblPr/>
              <a:tblGrid>
                <a:gridCol w="4105275"/>
                <a:gridCol w="1762126"/>
                <a:gridCol w="1676400"/>
                <a:gridCol w="1600200"/>
              </a:tblGrid>
              <a:tr h="5074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Бюджет  на 2020 год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Бюджет на 2021 год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Бюджет на 2022 год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721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Общегосударственные вопросы                           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54,7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54,9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54,8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400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Национальная экономика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103,5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3,3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3,1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721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Жилищно-коммунальное хозяйство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35,0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38,5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20,2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400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Образование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569,3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527,5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517,8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721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Культура и кинематография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29,8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29,9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30,0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400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Социальная политика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41,5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41,5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41,5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721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Физическая культура и спорт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6,9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6,9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6,9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721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Обслуживание муниципального долга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6,1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6,1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400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Итого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846,8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708,6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680,4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1086" name="TextBox 11"/>
          <p:cNvSpPr txBox="1">
            <a:spLocks noChangeArrowheads="1"/>
          </p:cNvSpPr>
          <p:nvPr/>
        </p:nvSpPr>
        <p:spPr bwMode="auto">
          <a:xfrm>
            <a:off x="8001000" y="6096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млн.руб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</a:rPr>
              <a:t>.</a:t>
            </a:r>
            <a:endParaRPr lang="ru-RU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0" y="0"/>
            <a:ext cx="762000" cy="68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3770313" y="2865438"/>
            <a:ext cx="1657350" cy="1447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846,8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7400" y="1295400"/>
            <a:ext cx="2590800" cy="10715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Общегосударственные вопросы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54,7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24400" y="1295400"/>
            <a:ext cx="2346325" cy="1098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Национальная экономика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103,5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97713" y="2062163"/>
            <a:ext cx="1893887" cy="12747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Жилищно-коммунальное хозяйство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35,0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3886200"/>
            <a:ext cx="1736725" cy="11858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Физическая культура и спорт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6,9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42150" y="3849688"/>
            <a:ext cx="1949450" cy="13319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569,3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" y="2133600"/>
            <a:ext cx="1749425" cy="12715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41,5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97413" y="4830763"/>
            <a:ext cx="2168525" cy="1069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Культура и кинематография 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29,8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60613" y="4846638"/>
            <a:ext cx="2073275" cy="10445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Обслуживание муниципального долга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6,1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верх 16"/>
          <p:cNvSpPr/>
          <p:nvPr/>
        </p:nvSpPr>
        <p:spPr>
          <a:xfrm rot="2394781">
            <a:off x="5189538" y="2246313"/>
            <a:ext cx="458787" cy="868362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Стрелка вверх 17"/>
          <p:cNvSpPr/>
          <p:nvPr/>
        </p:nvSpPr>
        <p:spPr>
          <a:xfrm rot="14931905">
            <a:off x="2605088" y="3170238"/>
            <a:ext cx="485775" cy="1997075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Стрелка вверх 18"/>
          <p:cNvSpPr/>
          <p:nvPr/>
        </p:nvSpPr>
        <p:spPr>
          <a:xfrm rot="6708632">
            <a:off x="5977732" y="3193256"/>
            <a:ext cx="509588" cy="1800225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Стрелка вверх 19"/>
          <p:cNvSpPr/>
          <p:nvPr/>
        </p:nvSpPr>
        <p:spPr>
          <a:xfrm rot="17204225">
            <a:off x="2651125" y="2114551"/>
            <a:ext cx="484187" cy="1916112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Стрелка вверх 20"/>
          <p:cNvSpPr/>
          <p:nvPr/>
        </p:nvSpPr>
        <p:spPr>
          <a:xfrm rot="4194067">
            <a:off x="6006306" y="2155032"/>
            <a:ext cx="484187" cy="178435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Стрелка вверх 21"/>
          <p:cNvSpPr/>
          <p:nvPr/>
        </p:nvSpPr>
        <p:spPr>
          <a:xfrm rot="13502571">
            <a:off x="3630612" y="4113213"/>
            <a:ext cx="485775" cy="78740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Стрелка вверх 22"/>
          <p:cNvSpPr/>
          <p:nvPr/>
        </p:nvSpPr>
        <p:spPr>
          <a:xfrm rot="7830774">
            <a:off x="5022057" y="4115594"/>
            <a:ext cx="484187" cy="784225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Стрелка вверх 23"/>
          <p:cNvSpPr/>
          <p:nvPr/>
        </p:nvSpPr>
        <p:spPr>
          <a:xfrm rot="18818709">
            <a:off x="3647281" y="2231232"/>
            <a:ext cx="485775" cy="862012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715" name="Text Box 21"/>
          <p:cNvSpPr txBox="1">
            <a:spLocks noChangeArrowheads="1"/>
          </p:cNvSpPr>
          <p:nvPr/>
        </p:nvSpPr>
        <p:spPr bwMode="auto">
          <a:xfrm>
            <a:off x="0" y="0"/>
            <a:ext cx="23756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FF00"/>
                </a:solidFill>
                <a:latin typeface="Calibri" pitchFamily="34" charset="0"/>
              </a:rPr>
              <a:t> </a:t>
            </a:r>
            <a:endParaRPr lang="ru-RU" dirty="0">
              <a:solidFill>
                <a:srgbClr val="00FF00"/>
              </a:solidFill>
              <a:latin typeface="Calibri" pitchFamily="34" charset="0"/>
            </a:endParaRPr>
          </a:p>
          <a:p>
            <a:endParaRPr lang="ru-RU" sz="2400" dirty="0">
              <a:solidFill>
                <a:srgbClr val="00FF00"/>
              </a:solidFill>
              <a:latin typeface="Calibri" pitchFamily="34" charset="0"/>
            </a:endParaRPr>
          </a:p>
        </p:txBody>
      </p:sp>
      <p:sp>
        <p:nvSpPr>
          <p:cNvPr id="29716" name="Прямоугольник 24"/>
          <p:cNvSpPr>
            <a:spLocks noChangeArrowheads="1"/>
          </p:cNvSpPr>
          <p:nvPr/>
        </p:nvSpPr>
        <p:spPr bwMode="auto">
          <a:xfrm>
            <a:off x="990600" y="0"/>
            <a:ext cx="693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cs typeface="Arial" charset="0"/>
              </a:rPr>
              <a:t>РАСПРЕДЕЛЕНИЕ БЮДЖЕТНЫХ АССИГНОВАНИЙ ПО РАЗДЕЛАМ БЮДЖЕТА ГОРОДА ЛИВНЫ НА </a:t>
            </a:r>
            <a:r>
              <a:rPr lang="ru-RU" b="1" dirty="0" smtClean="0">
                <a:solidFill>
                  <a:srgbClr val="FFFF00"/>
                </a:solidFill>
                <a:cs typeface="Arial" charset="0"/>
              </a:rPr>
              <a:t>2020 </a:t>
            </a:r>
            <a:r>
              <a:rPr lang="ru-RU" b="1" dirty="0">
                <a:solidFill>
                  <a:srgbClr val="FFFF00"/>
                </a:solidFill>
                <a:cs typeface="Arial" charset="0"/>
              </a:rPr>
              <a:t>ГОД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0" y="0"/>
            <a:ext cx="838200" cy="76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718" name="TextBox 26"/>
          <p:cNvSpPr txBox="1">
            <a:spLocks noChangeArrowheads="1"/>
          </p:cNvSpPr>
          <p:nvPr/>
        </p:nvSpPr>
        <p:spPr bwMode="auto">
          <a:xfrm>
            <a:off x="7696200" y="8382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  <a:latin typeface="Calibri" pitchFamily="34" charset="0"/>
              </a:rPr>
              <a:t>млн.руб.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1044575" y="166688"/>
            <a:ext cx="68040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cs typeface="Arial" charset="0"/>
              </a:rPr>
              <a:t>Программно-целевой метод планирования расходов</a:t>
            </a:r>
          </a:p>
        </p:txBody>
      </p:sp>
      <p:graphicFrame>
        <p:nvGraphicFramePr>
          <p:cNvPr id="8" name="Диаграмма 14"/>
          <p:cNvGraphicFramePr>
            <a:graphicFrameLocks/>
          </p:cNvGraphicFramePr>
          <p:nvPr/>
        </p:nvGraphicFramePr>
        <p:xfrm>
          <a:off x="0" y="990600"/>
          <a:ext cx="9144000" cy="484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2" name="TextBox 16"/>
          <p:cNvSpPr txBox="1">
            <a:spLocks noChangeArrowheads="1"/>
          </p:cNvSpPr>
          <p:nvPr/>
        </p:nvSpPr>
        <p:spPr bwMode="auto">
          <a:xfrm rot="10800000" flipV="1">
            <a:off x="279400" y="5937250"/>
            <a:ext cx="886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cs typeface="Arial" charset="0"/>
              </a:rPr>
              <a:t>В бюджете города на </a:t>
            </a:r>
            <a:r>
              <a:rPr lang="ru-RU" sz="2000" b="1" dirty="0" smtClean="0">
                <a:solidFill>
                  <a:srgbClr val="FFFF00"/>
                </a:solidFill>
                <a:cs typeface="Arial" charset="0"/>
              </a:rPr>
              <a:t>2020 </a:t>
            </a:r>
            <a:r>
              <a:rPr lang="ru-RU" sz="2000" b="1" dirty="0">
                <a:solidFill>
                  <a:srgbClr val="FFFF00"/>
                </a:solidFill>
                <a:cs typeface="Arial" charset="0"/>
              </a:rPr>
              <a:t>год предусмотрены средства на реализацию </a:t>
            </a:r>
            <a:r>
              <a:rPr lang="ru-RU" sz="2000" b="1" dirty="0" smtClean="0">
                <a:solidFill>
                  <a:srgbClr val="FFFF00"/>
                </a:solidFill>
                <a:cs typeface="Arial" charset="0"/>
              </a:rPr>
              <a:t>20 </a:t>
            </a:r>
            <a:r>
              <a:rPr lang="ru-RU" sz="2000" b="1" dirty="0">
                <a:solidFill>
                  <a:srgbClr val="FFFF00"/>
                </a:solidFill>
                <a:cs typeface="Arial" charset="0"/>
              </a:rPr>
              <a:t>муниципальных программ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0" y="0"/>
            <a:ext cx="838200" cy="76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8001000" y="8382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Calibri" pitchFamily="34" charset="0"/>
              </a:rPr>
              <a:t>млн.руб.</a:t>
            </a:r>
          </a:p>
        </p:txBody>
      </p:sp>
      <p:sp>
        <p:nvSpPr>
          <p:cNvPr id="22535" name="Прямоугольник 7"/>
          <p:cNvSpPr>
            <a:spLocks noChangeArrowheads="1"/>
          </p:cNvSpPr>
          <p:nvPr/>
        </p:nvSpPr>
        <p:spPr bwMode="auto">
          <a:xfrm>
            <a:off x="0" y="0"/>
            <a:ext cx="1066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00FF00"/>
                </a:solidFill>
                <a:latin typeface="Calibri" pitchFamily="34" charset="0"/>
              </a:rPr>
              <a:t> </a:t>
            </a:r>
            <a:endParaRPr lang="ru-RU" sz="1600" b="1" dirty="0">
              <a:solidFill>
                <a:srgbClr val="00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219200" y="0"/>
            <a:ext cx="7467600" cy="9144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Основные муниципальные программы социальной направленности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0" y="990600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29E348"/>
                </a:solidFill>
                <a:latin typeface="Arial Black" pitchFamily="34" charset="0"/>
              </a:rPr>
              <a:t>МП «Образование в городе Ливны Орловской </a:t>
            </a:r>
            <a:r>
              <a:rPr lang="ru-RU" sz="1600" b="1" dirty="0" smtClean="0">
                <a:solidFill>
                  <a:srgbClr val="29E348"/>
                </a:solidFill>
                <a:latin typeface="Arial Black" pitchFamily="34" charset="0"/>
              </a:rPr>
              <a:t>области                                </a:t>
            </a:r>
            <a:r>
              <a:rPr lang="ru-RU" sz="1600" b="1" dirty="0">
                <a:solidFill>
                  <a:srgbClr val="29E348"/>
                </a:solidFill>
                <a:latin typeface="Arial Black" pitchFamily="34" charset="0"/>
              </a:rPr>
              <a:t>на </a:t>
            </a:r>
            <a:r>
              <a:rPr lang="ru-RU" sz="1600" b="1" dirty="0" smtClean="0">
                <a:solidFill>
                  <a:srgbClr val="29E348"/>
                </a:solidFill>
                <a:latin typeface="Arial Black" pitchFamily="34" charset="0"/>
              </a:rPr>
              <a:t>2020-2025 </a:t>
            </a:r>
            <a:r>
              <a:rPr lang="ru-RU" sz="1600" b="1" dirty="0">
                <a:solidFill>
                  <a:srgbClr val="29E348"/>
                </a:solidFill>
                <a:latin typeface="Arial Black" pitchFamily="34" charset="0"/>
              </a:rPr>
              <a:t>годы»</a:t>
            </a:r>
          </a:p>
        </p:txBody>
      </p:sp>
      <p:pic>
        <p:nvPicPr>
          <p:cNvPr id="32772" name="Рисунок 4" descr="big1156741_320.jpg"/>
          <p:cNvPicPr>
            <a:picLocks noChangeAspect="1"/>
          </p:cNvPicPr>
          <p:nvPr/>
        </p:nvPicPr>
        <p:blipFill>
          <a:blip r:embed="rId2" cstate="print">
            <a:lum bright="-21000"/>
          </a:blip>
          <a:srcRect/>
          <a:stretch>
            <a:fillRect/>
          </a:stretch>
        </p:blipFill>
        <p:spPr bwMode="auto">
          <a:xfrm>
            <a:off x="990600" y="1905000"/>
            <a:ext cx="2667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Рисунок 6" descr="1125458973.jpg"/>
          <p:cNvPicPr>
            <a:picLocks noChangeAspect="1"/>
          </p:cNvPicPr>
          <p:nvPr/>
        </p:nvPicPr>
        <p:blipFill>
          <a:blip r:embed="rId3" cstate="print">
            <a:lum bright="-16000"/>
          </a:blip>
          <a:srcRect/>
          <a:stretch>
            <a:fillRect/>
          </a:stretch>
        </p:blipFill>
        <p:spPr bwMode="auto">
          <a:xfrm>
            <a:off x="914400" y="4876800"/>
            <a:ext cx="2819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Box 13"/>
          <p:cNvSpPr txBox="1">
            <a:spLocks noChangeArrowheads="1"/>
          </p:cNvSpPr>
          <p:nvPr/>
        </p:nvSpPr>
        <p:spPr bwMode="auto">
          <a:xfrm>
            <a:off x="4800600" y="990600"/>
            <a:ext cx="411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29E348"/>
                </a:solidFill>
                <a:latin typeface="Arial Black" pitchFamily="34" charset="0"/>
              </a:rPr>
              <a:t>МП «Культура и искусство города Ливны Орловской области </a:t>
            </a:r>
            <a:r>
              <a:rPr lang="ru-RU" sz="1600" dirty="0" smtClean="0">
                <a:solidFill>
                  <a:srgbClr val="29E348"/>
                </a:solidFill>
                <a:latin typeface="Arial Black" pitchFamily="34" charset="0"/>
              </a:rPr>
              <a:t>        на 2020-2024 годы»</a:t>
            </a:r>
            <a:endParaRPr lang="ru-RU" sz="1600" dirty="0">
              <a:solidFill>
                <a:srgbClr val="29E348"/>
              </a:solidFill>
              <a:latin typeface="Arial Black" pitchFamily="34" charset="0"/>
            </a:endParaRPr>
          </a:p>
        </p:txBody>
      </p:sp>
      <p:sp>
        <p:nvSpPr>
          <p:cNvPr id="32777" name="TextBox 14"/>
          <p:cNvSpPr txBox="1">
            <a:spLocks noChangeArrowheads="1"/>
          </p:cNvSpPr>
          <p:nvPr/>
        </p:nvSpPr>
        <p:spPr bwMode="auto">
          <a:xfrm>
            <a:off x="0" y="3810000"/>
            <a:ext cx="449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29E348"/>
                </a:solidFill>
                <a:latin typeface="Arial Black" pitchFamily="34" charset="0"/>
              </a:rPr>
              <a:t>МП «Развитие физической культуры и спорта в городе Ливны Орловской области на </a:t>
            </a:r>
            <a:r>
              <a:rPr lang="ru-RU" sz="1600" dirty="0" smtClean="0">
                <a:solidFill>
                  <a:srgbClr val="29E348"/>
                </a:solidFill>
                <a:latin typeface="Arial Black" pitchFamily="34" charset="0"/>
              </a:rPr>
              <a:t>2020-2024 </a:t>
            </a:r>
            <a:r>
              <a:rPr lang="ru-RU" sz="1600" dirty="0">
                <a:solidFill>
                  <a:srgbClr val="29E348"/>
                </a:solidFill>
                <a:latin typeface="Arial Black" pitchFamily="34" charset="0"/>
              </a:rPr>
              <a:t>годы»</a:t>
            </a:r>
          </a:p>
        </p:txBody>
      </p:sp>
      <p:sp>
        <p:nvSpPr>
          <p:cNvPr id="32778" name="TextBox 15"/>
          <p:cNvSpPr txBox="1">
            <a:spLocks noChangeArrowheads="1"/>
          </p:cNvSpPr>
          <p:nvPr/>
        </p:nvSpPr>
        <p:spPr bwMode="auto">
          <a:xfrm>
            <a:off x="4495800" y="3886200"/>
            <a:ext cx="464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29E348"/>
                </a:solidFill>
                <a:latin typeface="Arial Black" pitchFamily="34" charset="0"/>
              </a:rPr>
              <a:t>МП «Молодежь города Ливны Орловской </a:t>
            </a:r>
            <a:r>
              <a:rPr lang="ru-RU" sz="1600" b="1" dirty="0" smtClean="0">
                <a:solidFill>
                  <a:srgbClr val="29E348"/>
                </a:solidFill>
                <a:latin typeface="Arial Black" pitchFamily="34" charset="0"/>
              </a:rPr>
              <a:t>области                             </a:t>
            </a:r>
            <a:r>
              <a:rPr lang="ru-RU" sz="1600" b="1" dirty="0">
                <a:solidFill>
                  <a:srgbClr val="29E348"/>
                </a:solidFill>
                <a:latin typeface="Arial Black" pitchFamily="34" charset="0"/>
              </a:rPr>
              <a:t>на </a:t>
            </a:r>
            <a:r>
              <a:rPr lang="ru-RU" sz="1600" b="1" dirty="0" smtClean="0">
                <a:solidFill>
                  <a:srgbClr val="29E348"/>
                </a:solidFill>
                <a:latin typeface="Arial Black" pitchFamily="34" charset="0"/>
              </a:rPr>
              <a:t>2019-2023 </a:t>
            </a:r>
            <a:r>
              <a:rPr lang="ru-RU" sz="1600" b="1" dirty="0">
                <a:solidFill>
                  <a:srgbClr val="29E348"/>
                </a:solidFill>
                <a:latin typeface="Arial Black" pitchFamily="34" charset="0"/>
              </a:rPr>
              <a:t>годы»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0" y="1"/>
            <a:ext cx="838200" cy="838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780" name="Прямоугольник 11"/>
          <p:cNvSpPr>
            <a:spLocks noChangeArrowheads="1"/>
          </p:cNvSpPr>
          <p:nvPr/>
        </p:nvSpPr>
        <p:spPr bwMode="auto">
          <a:xfrm>
            <a:off x="8077200" y="0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FF00"/>
                </a:solidFill>
                <a:latin typeface="Calibri" pitchFamily="34" charset="0"/>
              </a:rPr>
              <a:t>СЛАЙД11</a:t>
            </a:r>
            <a:r>
              <a:rPr lang="ru-RU" b="1" dirty="0" smtClean="0">
                <a:solidFill>
                  <a:srgbClr val="00FF00"/>
                </a:solidFill>
                <a:latin typeface="Calibri" pitchFamily="34" charset="0"/>
              </a:rPr>
              <a:t> </a:t>
            </a:r>
            <a:endParaRPr lang="ru-RU" b="1" dirty="0">
              <a:solidFill>
                <a:srgbClr val="00FF00"/>
              </a:solidFill>
              <a:latin typeface="Calibri" pitchFamily="34" charset="0"/>
            </a:endParaRPr>
          </a:p>
        </p:txBody>
      </p:sp>
      <p:pic>
        <p:nvPicPr>
          <p:cNvPr id="13" name="Рисунок 12" descr="DSC_2037.jpg"/>
          <p:cNvPicPr>
            <a:picLocks noChangeAspect="1"/>
          </p:cNvPicPr>
          <p:nvPr/>
        </p:nvPicPr>
        <p:blipFill>
          <a:blip r:embed="rId5" cstate="print">
            <a:lum bright="-20000"/>
          </a:blip>
          <a:stretch>
            <a:fillRect/>
          </a:stretch>
        </p:blipFill>
        <p:spPr>
          <a:xfrm>
            <a:off x="5410200" y="1905000"/>
            <a:ext cx="2743200" cy="1752600"/>
          </a:xfrm>
          <a:prstGeom prst="rect">
            <a:avLst/>
          </a:prstGeom>
        </p:spPr>
      </p:pic>
      <p:pic>
        <p:nvPicPr>
          <p:cNvPr id="16" name="Рисунок 15" descr="молодая семь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8800" y="4876800"/>
            <a:ext cx="25908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7" name="Диаграмма 6"/>
          <p:cNvGraphicFramePr>
            <a:graphicFrameLocks/>
          </p:cNvGraphicFramePr>
          <p:nvPr/>
        </p:nvGraphicFramePr>
        <p:xfrm>
          <a:off x="0" y="1524000"/>
          <a:ext cx="9144000" cy="5334000"/>
        </p:xfrm>
        <a:graphic>
          <a:graphicData uri="http://schemas.openxmlformats.org/presentationml/2006/ole">
            <p:oleObj spid="_x0000_s33797" name="Лист" r:id="rId3" imgW="10462247" imgH="6324656" progId="Excel.Sheet.12">
              <p:embed/>
            </p:oleObj>
          </a:graphicData>
        </a:graphic>
      </p:graphicFrame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6858000" cy="121920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СТРУКТУРА РАСХОДОВ БЮДЖЕТА  В СФЕРЕ ОБРАЗОВАНИЯ          НА 2020 ГОД</a:t>
            </a:r>
          </a:p>
        </p:txBody>
      </p:sp>
      <p:sp>
        <p:nvSpPr>
          <p:cNvPr id="33795" name="TextBox 29"/>
          <p:cNvSpPr txBox="1">
            <a:spLocks noChangeArrowheads="1"/>
          </p:cNvSpPr>
          <p:nvPr/>
        </p:nvSpPr>
        <p:spPr bwMode="auto">
          <a:xfrm>
            <a:off x="7696200" y="990600"/>
            <a:ext cx="1312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Arial Black" pitchFamily="34" charset="0"/>
              </a:rPr>
              <a:t>млн.руб.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0" y="0"/>
            <a:ext cx="91440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8" name="Рисунок 7" descr="pervoklassnik.jpg"/>
          <p:cNvPicPr>
            <a:picLocks noChangeAspect="1"/>
          </p:cNvPicPr>
          <p:nvPr/>
        </p:nvPicPr>
        <p:blipFill>
          <a:blip r:embed="rId5" cstate="print">
            <a:lum bright="-24000" contrast="12000"/>
          </a:blip>
          <a:srcRect/>
          <a:stretch>
            <a:fillRect/>
          </a:stretch>
        </p:blipFill>
        <p:spPr bwMode="auto">
          <a:xfrm>
            <a:off x="5715000" y="4343400"/>
            <a:ext cx="31242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Прямоугольник 8"/>
          <p:cNvSpPr>
            <a:spLocks noChangeArrowheads="1"/>
          </p:cNvSpPr>
          <p:nvPr/>
        </p:nvSpPr>
        <p:spPr bwMode="auto">
          <a:xfrm>
            <a:off x="0" y="0"/>
            <a:ext cx="1066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FF00"/>
                </a:solidFill>
                <a:latin typeface="Calibri" pitchFamily="34" charset="0"/>
              </a:rPr>
              <a:t> </a:t>
            </a:r>
            <a:endParaRPr lang="ru-RU" sz="1400" b="1" dirty="0">
              <a:solidFill>
                <a:srgbClr val="00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6781800" cy="12192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РАСХОДЫ БЮДЖЕТА  В СФЕРЕ СОЦИАЛЬНОЙ ПОЛИТИКИ, КУЛЬТУРЫ  И СПОРТА   НА 2020 ГОД</a:t>
            </a:r>
          </a:p>
        </p:txBody>
      </p:sp>
      <p:sp>
        <p:nvSpPr>
          <p:cNvPr id="34819" name="TextBox 29"/>
          <p:cNvSpPr txBox="1">
            <a:spLocks noChangeArrowheads="1"/>
          </p:cNvSpPr>
          <p:nvPr/>
        </p:nvSpPr>
        <p:spPr bwMode="auto">
          <a:xfrm>
            <a:off x="7831138" y="914400"/>
            <a:ext cx="1312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  <a:latin typeface="Arial Black" pitchFamily="34" charset="0"/>
              </a:rPr>
              <a:t>млн.руб.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0" y="0"/>
            <a:ext cx="914400" cy="76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1" name="Схема 30"/>
          <p:cNvGraphicFramePr/>
          <p:nvPr/>
        </p:nvGraphicFramePr>
        <p:xfrm>
          <a:off x="0" y="1295400"/>
          <a:ext cx="9144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 descr="45197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200400"/>
            <a:ext cx="2209800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823" name="Рисунок 11" descr="73_main.jpg"/>
          <p:cNvPicPr>
            <a:picLocks noChangeAspect="1"/>
          </p:cNvPicPr>
          <p:nvPr/>
        </p:nvPicPr>
        <p:blipFill>
          <a:blip r:embed="rId9" cstate="print">
            <a:lum bright="-15000"/>
          </a:blip>
          <a:srcRect/>
          <a:stretch>
            <a:fillRect/>
          </a:stretch>
        </p:blipFill>
        <p:spPr bwMode="auto">
          <a:xfrm>
            <a:off x="7391400" y="3200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Рисунок 12" descr="y_e085b4ca.jpg"/>
          <p:cNvPicPr>
            <a:picLocks noChangeAspect="1"/>
          </p:cNvPicPr>
          <p:nvPr/>
        </p:nvPicPr>
        <p:blipFill>
          <a:blip r:embed="rId10" cstate="print">
            <a:lum bright="-15000"/>
          </a:blip>
          <a:srcRect/>
          <a:stretch>
            <a:fillRect/>
          </a:stretch>
        </p:blipFill>
        <p:spPr bwMode="auto">
          <a:xfrm>
            <a:off x="7391400" y="5105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Рисунок 13" descr="images (2).jpg"/>
          <p:cNvPicPr>
            <a:picLocks noChangeAspect="1"/>
          </p:cNvPicPr>
          <p:nvPr/>
        </p:nvPicPr>
        <p:blipFill>
          <a:blip r:embed="rId11" cstate="print">
            <a:lum bright="-15000"/>
          </a:blip>
          <a:srcRect/>
          <a:stretch>
            <a:fillRect/>
          </a:stretch>
        </p:blipFill>
        <p:spPr bwMode="auto">
          <a:xfrm>
            <a:off x="7391400" y="1295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\\Admserv\общая\Финансовое управление\бюдж 1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08660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Основные муниципальные программы в сфере жилищно-коммунального хозяйства и национальной экономики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0" y="838200"/>
            <a:ext cx="4572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29E348"/>
                </a:solidFill>
                <a:latin typeface="Arial Black" pitchFamily="34" charset="0"/>
              </a:rPr>
              <a:t>МП «Ремонт, строительство, реконструкция и содержание </a:t>
            </a:r>
            <a:r>
              <a:rPr lang="ru-RU" sz="1400" b="1" dirty="0" smtClean="0">
                <a:solidFill>
                  <a:srgbClr val="29E348"/>
                </a:solidFill>
                <a:latin typeface="Arial Black" pitchFamily="34" charset="0"/>
              </a:rPr>
              <a:t>автомобильных дорог общего пользования местного значения </a:t>
            </a:r>
            <a:r>
              <a:rPr lang="ru-RU" sz="1400" b="1" dirty="0">
                <a:solidFill>
                  <a:srgbClr val="29E348"/>
                </a:solidFill>
                <a:latin typeface="Arial Black" pitchFamily="34" charset="0"/>
              </a:rPr>
              <a:t>города </a:t>
            </a:r>
            <a:r>
              <a:rPr lang="ru-RU" sz="1400" b="1" dirty="0" smtClean="0">
                <a:solidFill>
                  <a:srgbClr val="29E348"/>
                </a:solidFill>
                <a:latin typeface="Arial Black" pitchFamily="34" charset="0"/>
              </a:rPr>
              <a:t>Ливны              </a:t>
            </a:r>
            <a:r>
              <a:rPr lang="ru-RU" sz="1400" b="1" dirty="0">
                <a:solidFill>
                  <a:srgbClr val="29E348"/>
                </a:solidFill>
                <a:latin typeface="Arial Black" pitchFamily="34" charset="0"/>
              </a:rPr>
              <a:t>на </a:t>
            </a:r>
            <a:r>
              <a:rPr lang="ru-RU" sz="1400" b="1" dirty="0" smtClean="0">
                <a:solidFill>
                  <a:srgbClr val="29E348"/>
                </a:solidFill>
                <a:latin typeface="Arial Black" pitchFamily="34" charset="0"/>
              </a:rPr>
              <a:t>2020-2022 </a:t>
            </a:r>
            <a:r>
              <a:rPr lang="ru-RU" sz="1400" b="1" dirty="0">
                <a:solidFill>
                  <a:srgbClr val="29E348"/>
                </a:solidFill>
                <a:latin typeface="Arial Black" pitchFamily="34" charset="0"/>
              </a:rPr>
              <a:t>годы»</a:t>
            </a:r>
          </a:p>
        </p:txBody>
      </p:sp>
      <p:sp>
        <p:nvSpPr>
          <p:cNvPr id="35844" name="TextBox 13"/>
          <p:cNvSpPr txBox="1">
            <a:spLocks noChangeArrowheads="1"/>
          </p:cNvSpPr>
          <p:nvPr/>
        </p:nvSpPr>
        <p:spPr bwMode="auto">
          <a:xfrm>
            <a:off x="4800600" y="990600"/>
            <a:ext cx="3962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29E348"/>
                </a:solidFill>
                <a:latin typeface="Arial Black" pitchFamily="34" charset="0"/>
              </a:rPr>
              <a:t>МП «Благоустройство города Ливны Орловской области </a:t>
            </a:r>
            <a:r>
              <a:rPr lang="ru-RU" sz="1400" b="1" dirty="0" smtClean="0">
                <a:solidFill>
                  <a:srgbClr val="29E348"/>
                </a:solidFill>
                <a:latin typeface="Arial Black" pitchFamily="34" charset="0"/>
              </a:rPr>
              <a:t>                          на 2020-2022 </a:t>
            </a:r>
            <a:r>
              <a:rPr lang="ru-RU" sz="1400" b="1" dirty="0">
                <a:solidFill>
                  <a:srgbClr val="29E348"/>
                </a:solidFill>
                <a:latin typeface="Arial Black" pitchFamily="34" charset="0"/>
              </a:rPr>
              <a:t>годы»</a:t>
            </a:r>
          </a:p>
        </p:txBody>
      </p:sp>
      <p:sp>
        <p:nvSpPr>
          <p:cNvPr id="35845" name="TextBox 14"/>
          <p:cNvSpPr txBox="1">
            <a:spLocks noChangeArrowheads="1"/>
          </p:cNvSpPr>
          <p:nvPr/>
        </p:nvSpPr>
        <p:spPr bwMode="auto">
          <a:xfrm>
            <a:off x="152400" y="3733800"/>
            <a:ext cx="419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29E348"/>
                </a:solidFill>
                <a:latin typeface="Arial Black" pitchFamily="34" charset="0"/>
              </a:rPr>
              <a:t>МП «Обеспечение безопасности дорожного движения на территории города Ливны Орловской области на 2019-2021 годы»</a:t>
            </a:r>
          </a:p>
        </p:txBody>
      </p:sp>
      <p:sp>
        <p:nvSpPr>
          <p:cNvPr id="35846" name="TextBox 15"/>
          <p:cNvSpPr txBox="1">
            <a:spLocks noChangeArrowheads="1"/>
          </p:cNvSpPr>
          <p:nvPr/>
        </p:nvSpPr>
        <p:spPr bwMode="auto">
          <a:xfrm>
            <a:off x="4495800" y="3886200"/>
            <a:ext cx="4648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29E348"/>
                </a:solidFill>
                <a:latin typeface="Arial Black" pitchFamily="34" charset="0"/>
              </a:rPr>
              <a:t>МП «Формирование современной городской среды на территории города Ливны на </a:t>
            </a:r>
            <a:r>
              <a:rPr lang="ru-RU" sz="1400" b="1" dirty="0" smtClean="0">
                <a:solidFill>
                  <a:srgbClr val="29E348"/>
                </a:solidFill>
                <a:latin typeface="Arial Black" pitchFamily="34" charset="0"/>
              </a:rPr>
              <a:t>2018-2024 </a:t>
            </a:r>
            <a:r>
              <a:rPr lang="ru-RU" sz="1400" b="1" dirty="0">
                <a:solidFill>
                  <a:srgbClr val="29E348"/>
                </a:solidFill>
                <a:latin typeface="Arial Black" pitchFamily="34" charset="0"/>
              </a:rPr>
              <a:t>годы»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0" y="0"/>
            <a:ext cx="914400" cy="838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8" name="Рисунок 11" descr="4619494.jpg.740x555_q85_box-0,0,586,440_crop_detail_upscale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685800" y="1981200"/>
            <a:ext cx="3048000" cy="17335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5850" name="Рисунок 19" descr="vlcsnap-0622-09-02-19h08m19s657-660x330.jpg"/>
          <p:cNvPicPr>
            <a:picLocks noChangeAspect="1"/>
          </p:cNvPicPr>
          <p:nvPr/>
        </p:nvPicPr>
        <p:blipFill>
          <a:blip r:embed="rId4" cstate="print">
            <a:lum bright="-28000"/>
          </a:blip>
          <a:srcRect/>
          <a:stretch>
            <a:fillRect/>
          </a:stretch>
        </p:blipFill>
        <p:spPr bwMode="auto">
          <a:xfrm>
            <a:off x="5334000" y="4724400"/>
            <a:ext cx="327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Рисунок 20" descr="vlcsnap-7047-07-13-19h31m18s495-660x330.jpg"/>
          <p:cNvPicPr>
            <a:picLocks noChangeAspect="1"/>
          </p:cNvPicPr>
          <p:nvPr/>
        </p:nvPicPr>
        <p:blipFill>
          <a:blip r:embed="rId5" cstate="print">
            <a:lum bright="-16000"/>
          </a:blip>
          <a:srcRect/>
          <a:stretch>
            <a:fillRect/>
          </a:stretch>
        </p:blipFill>
        <p:spPr bwMode="auto">
          <a:xfrm>
            <a:off x="685800" y="4800600"/>
            <a:ext cx="297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Прямоугольник 12"/>
          <p:cNvSpPr>
            <a:spLocks noChangeArrowheads="1"/>
          </p:cNvSpPr>
          <p:nvPr/>
        </p:nvSpPr>
        <p:spPr bwMode="auto">
          <a:xfrm>
            <a:off x="0" y="0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FF00"/>
                </a:solidFill>
                <a:latin typeface="Calibri" pitchFamily="34" charset="0"/>
              </a:rPr>
              <a:t> </a:t>
            </a:r>
            <a:endParaRPr lang="ru-RU" sz="1200" b="1" dirty="0">
              <a:solidFill>
                <a:srgbClr val="00FF00"/>
              </a:solidFill>
              <a:latin typeface="Calibri" pitchFamily="34" charset="0"/>
            </a:endParaRPr>
          </a:p>
        </p:txBody>
      </p:sp>
      <p:pic>
        <p:nvPicPr>
          <p:cNvPr id="13" name="Рисунок 12" descr="maxresdefaul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0200" y="1981200"/>
            <a:ext cx="31242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0"/>
            <a:ext cx="7086600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РАСПРЕДЕЛЕНИЕ БЮДЖЕТНЫХ АССИГНОВАНИЙ В СФЕРЕ ЖИЛИЩНО-КОММУНАЛЬНОГО ХОЗЯЙСТВА И НАЦИОНАЛЬНОЙ ЭКОНОМИКИ</a:t>
            </a:r>
            <a:endParaRPr lang="ru-RU" sz="16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25602" name="Диаграмма 9"/>
          <p:cNvGraphicFramePr>
            <a:graphicFrameLocks/>
          </p:cNvGraphicFramePr>
          <p:nvPr/>
        </p:nvGraphicFramePr>
        <p:xfrm>
          <a:off x="1012825" y="820738"/>
          <a:ext cx="3357563" cy="5051425"/>
        </p:xfrm>
        <a:graphic>
          <a:graphicData uri="http://schemas.openxmlformats.org/presentationml/2006/ole">
            <p:oleObj spid="_x0000_s25602" r:id="rId3" imgW="4474852" imgH="5047925" progId="Excel.Sheet.8">
              <p:embed/>
            </p:oleObj>
          </a:graphicData>
        </a:graphic>
      </p:graphicFrame>
      <p:graphicFrame>
        <p:nvGraphicFramePr>
          <p:cNvPr id="23628" name="Group 76"/>
          <p:cNvGraphicFramePr>
            <a:graphicFrameLocks noGrp="1"/>
          </p:cNvGraphicFramePr>
          <p:nvPr/>
        </p:nvGraphicFramePr>
        <p:xfrm>
          <a:off x="0" y="838201"/>
          <a:ext cx="9144001" cy="6097654"/>
        </p:xfrm>
        <a:graphic>
          <a:graphicData uri="http://schemas.openxmlformats.org/drawingml/2006/table">
            <a:tbl>
              <a:tblPr/>
              <a:tblGrid>
                <a:gridCol w="4105275"/>
                <a:gridCol w="1762126"/>
                <a:gridCol w="1676400"/>
                <a:gridCol w="1600200"/>
              </a:tblGrid>
              <a:tr h="565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Бюджет  на 2020 год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Бюджет на 2021 год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Бюджет на 2022 год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479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Национальная экономика                          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103,5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3,3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3,1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425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общеэкономические вопросы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357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транспорт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494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-дорожное хозяйство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102,8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2,5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2,3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625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-другие вопросы в области национальной экономики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0,4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0,4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80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Жилищно-коммунальное хозяйство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35,0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38,5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20,2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552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-жилищное хозяйство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2,4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1,9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1,9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411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-коммунальное хозяйство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4,2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9,0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4,1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411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-благоустройство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22,5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21,7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8,2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892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-другие вопросы в области жилищно-коммунального хозяйства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5,9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5,9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6,0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25667" name="TextBox 11"/>
          <p:cNvSpPr txBox="1">
            <a:spLocks noChangeArrowheads="1"/>
          </p:cNvSpPr>
          <p:nvPr/>
        </p:nvSpPr>
        <p:spPr bwMode="auto">
          <a:xfrm>
            <a:off x="8001000" y="5334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млн.руб</a:t>
            </a:r>
            <a:r>
              <a:rPr lang="ru-RU">
                <a:solidFill>
                  <a:srgbClr val="FFFF0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0" y="0"/>
            <a:ext cx="6858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ОСНОВНЫЕ МЕРОПРИЯТИЯ В СФЕРЕ                                     ЖИЛИЩНО-КОММУНАЛЬНОГО ХОЗЯЙСТВА НА 2020 ГОД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0" y="0"/>
            <a:ext cx="914400" cy="838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Схема 3"/>
          <p:cNvGraphicFramePr/>
          <p:nvPr/>
        </p:nvGraphicFramePr>
        <p:xfrm>
          <a:off x="0" y="838200"/>
          <a:ext cx="8991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657600" y="3352800"/>
            <a:ext cx="1752600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35,0</a:t>
            </a:r>
            <a:endParaRPr lang="ru-RU" sz="5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 стрелкой 6"/>
          <p:cNvCxnSpPr>
            <a:stCxn id="5" idx="0"/>
          </p:cNvCxnSpPr>
          <p:nvPr/>
        </p:nvCxnSpPr>
        <p:spPr>
          <a:xfrm rot="5400000" flipH="1" flipV="1">
            <a:off x="4286250" y="2381250"/>
            <a:ext cx="1219200" cy="723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0"/>
          </p:cNvCxnSpPr>
          <p:nvPr/>
        </p:nvCxnSpPr>
        <p:spPr>
          <a:xfrm rot="16200000" flipV="1">
            <a:off x="3409950" y="2228850"/>
            <a:ext cx="1219200" cy="1028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0"/>
          </p:cNvCxnSpPr>
          <p:nvPr/>
        </p:nvCxnSpPr>
        <p:spPr>
          <a:xfrm rot="16200000" flipV="1">
            <a:off x="3638550" y="2457450"/>
            <a:ext cx="609600" cy="11811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0"/>
          </p:cNvCxnSpPr>
          <p:nvPr/>
        </p:nvCxnSpPr>
        <p:spPr>
          <a:xfrm rot="5400000" flipH="1" flipV="1">
            <a:off x="4743450" y="2457450"/>
            <a:ext cx="685800" cy="1104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3314700" y="3848100"/>
            <a:ext cx="3810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" idx="3"/>
          </p:cNvCxnSpPr>
          <p:nvPr/>
        </p:nvCxnSpPr>
        <p:spPr>
          <a:xfrm>
            <a:off x="5410200" y="3810000"/>
            <a:ext cx="2286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2"/>
          </p:cNvCxnSpPr>
          <p:nvPr/>
        </p:nvCxnSpPr>
        <p:spPr>
          <a:xfrm rot="5400000">
            <a:off x="3409950" y="4286250"/>
            <a:ext cx="1143000" cy="1104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5" idx="2"/>
          </p:cNvCxnSpPr>
          <p:nvPr/>
        </p:nvCxnSpPr>
        <p:spPr>
          <a:xfrm rot="16200000" flipH="1">
            <a:off x="4514850" y="4286250"/>
            <a:ext cx="1143000" cy="1104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5" idx="2"/>
          </p:cNvCxnSpPr>
          <p:nvPr/>
        </p:nvCxnSpPr>
        <p:spPr>
          <a:xfrm rot="16200000" flipH="1">
            <a:off x="3714750" y="5086350"/>
            <a:ext cx="1676400" cy="381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62"/>
          <p:cNvSpPr txBox="1">
            <a:spLocks noChangeArrowheads="1"/>
          </p:cNvSpPr>
          <p:nvPr/>
        </p:nvSpPr>
        <p:spPr bwMode="auto">
          <a:xfrm>
            <a:off x="0" y="0"/>
            <a:ext cx="2247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FF00"/>
                </a:solidFill>
                <a:latin typeface="Calibri" pitchFamily="34" charset="0"/>
              </a:rPr>
              <a:t> </a:t>
            </a:r>
            <a:endParaRPr lang="ru-RU" sz="1400" b="1" dirty="0">
              <a:solidFill>
                <a:srgbClr val="00FF00"/>
              </a:solidFill>
              <a:latin typeface="Calibri" pitchFamily="34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8001000" y="838200"/>
            <a:ext cx="911742" cy="3926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млн.руб.</a:t>
            </a:r>
            <a:r>
              <a:rPr lang="ru-RU" sz="1100" dirty="0" smtClean="0"/>
              <a:t>.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1295400" y="228600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cs typeface="Arial" charset="0"/>
              </a:rPr>
              <a:t>СТРУКТУРА РАСХОДОВ ПО </a:t>
            </a:r>
            <a:r>
              <a:rPr lang="ru-RU" b="1" dirty="0" smtClean="0">
                <a:solidFill>
                  <a:srgbClr val="FFFF00"/>
                </a:solidFill>
                <a:cs typeface="Arial" charset="0"/>
              </a:rPr>
              <a:t>РАЗДЕЛУ              </a:t>
            </a:r>
            <a:r>
              <a:rPr lang="ru-RU" b="1" dirty="0">
                <a:solidFill>
                  <a:srgbClr val="FFFF00"/>
                </a:solidFill>
                <a:cs typeface="Arial" charset="0"/>
              </a:rPr>
              <a:t>«ОБЩЕГОСУДАРСТВЕННЫЕ ВОПРОСЫ» НА </a:t>
            </a:r>
            <a:r>
              <a:rPr lang="ru-RU" b="1" dirty="0" smtClean="0">
                <a:solidFill>
                  <a:srgbClr val="FFFF00"/>
                </a:solidFill>
                <a:cs typeface="Arial" charset="0"/>
              </a:rPr>
              <a:t>2020 </a:t>
            </a:r>
            <a:r>
              <a:rPr lang="ru-RU" b="1" dirty="0">
                <a:solidFill>
                  <a:srgbClr val="FFFF00"/>
                </a:solidFill>
                <a:cs typeface="Arial" charset="0"/>
              </a:rPr>
              <a:t>ГОД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0" y="0"/>
            <a:ext cx="91440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Диаграмма 5"/>
          <p:cNvGraphicFramePr>
            <a:graphicFrameLocks/>
          </p:cNvGraphicFramePr>
          <p:nvPr/>
        </p:nvGraphicFramePr>
        <p:xfrm>
          <a:off x="228600" y="1143000"/>
          <a:ext cx="8915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00" y="1295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млн.руб.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\\Admserv\общая\Финансовое управление\бюдж 1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\\Admserv\общая\Финансовое управление\бюдж 1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\\Admserv\общая\Финансовое управление\бюдж 1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\\Admserv\общая\Финансовое управление\бюдж 1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0" y="0"/>
            <a:ext cx="9906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\\Admserv\общая\Финансовое управление\бюдж 1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0" y="0"/>
            <a:ext cx="914400" cy="990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157288" y="100013"/>
            <a:ext cx="7886700" cy="132556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ОСНОВЫ СОСТАВЛЕНИЯ ПРОЕКТА БЮДЖЕТА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7500" y="1676400"/>
            <a:ext cx="3060700" cy="19081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Прогноз социально-экономического развития города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5800" y="1676400"/>
            <a:ext cx="3071813" cy="19081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Указы Президента Российской Федерации от 7 мая 2012 года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5800" y="4648200"/>
            <a:ext cx="3071813" cy="1828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Основные направления бюджетной и налоговой политики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37188" y="4572000"/>
            <a:ext cx="3021012" cy="1905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Муниципальные программы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36963" y="3432175"/>
            <a:ext cx="1938337" cy="15113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 бюджета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0" y="0"/>
            <a:ext cx="914400" cy="990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3900" y="76200"/>
            <a:ext cx="5764213" cy="320675"/>
          </a:xfrm>
        </p:spPr>
        <p:txBody>
          <a:bodyPr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ОСНОВНЫЕ ХАРАКТЕРИСТИКИ</a:t>
            </a:r>
            <a:r>
              <a:rPr sz="2000" b="1" spc="-13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БЮДЖЕТА</a:t>
            </a:r>
            <a:endParaRPr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object 4"/>
          <p:cNvSpPr txBox="1">
            <a:spLocks noChangeArrowheads="1"/>
          </p:cNvSpPr>
          <p:nvPr/>
        </p:nvSpPr>
        <p:spPr bwMode="auto">
          <a:xfrm>
            <a:off x="1600200" y="457200"/>
            <a:ext cx="6719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000" b="1">
                <a:solidFill>
                  <a:srgbClr val="FFFF00"/>
                </a:solidFill>
                <a:cs typeface="Arial" charset="0"/>
              </a:rPr>
              <a:t>ГОРОДА ЛИВНЫ ОРЛОВСКОЙ ОБЛАСТИ (</a:t>
            </a:r>
            <a:r>
              <a:rPr lang="ru-RU" sz="1400" b="1">
                <a:solidFill>
                  <a:srgbClr val="FFFF00"/>
                </a:solidFill>
                <a:cs typeface="Arial" charset="0"/>
              </a:rPr>
              <a:t>МЛН.РУБ.</a:t>
            </a:r>
            <a:r>
              <a:rPr lang="ru-RU" sz="2000" b="1">
                <a:solidFill>
                  <a:srgbClr val="FFFF00"/>
                </a:solidFill>
                <a:cs typeface="Arial" charset="0"/>
              </a:rPr>
              <a:t>)</a:t>
            </a:r>
          </a:p>
        </p:txBody>
      </p:sp>
      <p:sp>
        <p:nvSpPr>
          <p:cNvPr id="21508" name="object 5"/>
          <p:cNvSpPr>
            <a:spLocks noChangeArrowheads="1"/>
          </p:cNvSpPr>
          <p:nvPr/>
        </p:nvSpPr>
        <p:spPr bwMode="auto">
          <a:xfrm>
            <a:off x="2971800" y="1447800"/>
            <a:ext cx="3168650" cy="2620963"/>
          </a:xfrm>
          <a:prstGeom prst="rect">
            <a:avLst/>
          </a:prstGeom>
          <a:blipFill dpi="0" rotWithShape="1">
            <a:blip r:embed="rId2" cstate="print">
              <a:lum bright="-16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9388" y="1303338"/>
            <a:ext cx="2628900" cy="3003550"/>
          </a:xfrm>
          <a:custGeom>
            <a:avLst/>
            <a:gdLst/>
            <a:ahLst/>
            <a:cxnLst/>
            <a:rect l="l" t="t" r="r" b="b"/>
            <a:pathLst>
              <a:path w="2628265" h="3004185">
                <a:moveTo>
                  <a:pt x="2627693" y="0"/>
                </a:moveTo>
                <a:lnTo>
                  <a:pt x="2621826" y="43649"/>
                </a:lnTo>
                <a:lnTo>
                  <a:pt x="2605270" y="82874"/>
                </a:lnTo>
                <a:lnTo>
                  <a:pt x="2579592" y="116109"/>
                </a:lnTo>
                <a:lnTo>
                  <a:pt x="2546357" y="141788"/>
                </a:lnTo>
                <a:lnTo>
                  <a:pt x="2507131" y="158344"/>
                </a:lnTo>
                <a:lnTo>
                  <a:pt x="2463482" y="164211"/>
                </a:lnTo>
                <a:lnTo>
                  <a:pt x="164223" y="164211"/>
                </a:lnTo>
                <a:lnTo>
                  <a:pt x="120564" y="170077"/>
                </a:lnTo>
                <a:lnTo>
                  <a:pt x="81334" y="186633"/>
                </a:lnTo>
                <a:lnTo>
                  <a:pt x="48098" y="212312"/>
                </a:lnTo>
                <a:lnTo>
                  <a:pt x="22420" y="245547"/>
                </a:lnTo>
                <a:lnTo>
                  <a:pt x="5865" y="284772"/>
                </a:lnTo>
                <a:lnTo>
                  <a:pt x="0" y="328422"/>
                </a:lnTo>
                <a:lnTo>
                  <a:pt x="0" y="2839720"/>
                </a:lnTo>
                <a:lnTo>
                  <a:pt x="5865" y="2883422"/>
                </a:lnTo>
                <a:lnTo>
                  <a:pt x="22420" y="2922683"/>
                </a:lnTo>
                <a:lnTo>
                  <a:pt x="48098" y="2955940"/>
                </a:lnTo>
                <a:lnTo>
                  <a:pt x="81334" y="2981630"/>
                </a:lnTo>
                <a:lnTo>
                  <a:pt x="120564" y="2998190"/>
                </a:lnTo>
                <a:lnTo>
                  <a:pt x="164223" y="3004058"/>
                </a:lnTo>
                <a:lnTo>
                  <a:pt x="207883" y="2998190"/>
                </a:lnTo>
                <a:lnTo>
                  <a:pt x="247116" y="2981630"/>
                </a:lnTo>
                <a:lnTo>
                  <a:pt x="280355" y="2955940"/>
                </a:lnTo>
                <a:lnTo>
                  <a:pt x="306036" y="2922683"/>
                </a:lnTo>
                <a:lnTo>
                  <a:pt x="322593" y="2883422"/>
                </a:lnTo>
                <a:lnTo>
                  <a:pt x="328460" y="2839720"/>
                </a:lnTo>
                <a:lnTo>
                  <a:pt x="328460" y="2675509"/>
                </a:lnTo>
                <a:lnTo>
                  <a:pt x="2463482" y="2675509"/>
                </a:lnTo>
                <a:lnTo>
                  <a:pt x="2507131" y="2669642"/>
                </a:lnTo>
                <a:lnTo>
                  <a:pt x="2546357" y="2653086"/>
                </a:lnTo>
                <a:lnTo>
                  <a:pt x="2579592" y="2627407"/>
                </a:lnTo>
                <a:lnTo>
                  <a:pt x="2605270" y="2594172"/>
                </a:lnTo>
                <a:lnTo>
                  <a:pt x="2621826" y="2554947"/>
                </a:lnTo>
                <a:lnTo>
                  <a:pt x="2627693" y="2511298"/>
                </a:lnTo>
                <a:lnTo>
                  <a:pt x="2627693" y="492633"/>
                </a:lnTo>
                <a:lnTo>
                  <a:pt x="164223" y="492633"/>
                </a:lnTo>
                <a:lnTo>
                  <a:pt x="164223" y="328422"/>
                </a:lnTo>
                <a:lnTo>
                  <a:pt x="170677" y="296455"/>
                </a:lnTo>
                <a:lnTo>
                  <a:pt x="188275" y="270335"/>
                </a:lnTo>
                <a:lnTo>
                  <a:pt x="214378" y="252716"/>
                </a:lnTo>
                <a:lnTo>
                  <a:pt x="246341" y="246252"/>
                </a:lnTo>
                <a:lnTo>
                  <a:pt x="2627693" y="246252"/>
                </a:lnTo>
                <a:lnTo>
                  <a:pt x="2627693" y="0"/>
                </a:lnTo>
                <a:close/>
              </a:path>
              <a:path w="2628265" h="3004185">
                <a:moveTo>
                  <a:pt x="2627693" y="246252"/>
                </a:moveTo>
                <a:lnTo>
                  <a:pt x="246341" y="246252"/>
                </a:lnTo>
                <a:lnTo>
                  <a:pt x="278305" y="252716"/>
                </a:lnTo>
                <a:lnTo>
                  <a:pt x="304407" y="270335"/>
                </a:lnTo>
                <a:lnTo>
                  <a:pt x="322006" y="296455"/>
                </a:lnTo>
                <a:lnTo>
                  <a:pt x="328460" y="328422"/>
                </a:lnTo>
                <a:lnTo>
                  <a:pt x="322593" y="372071"/>
                </a:lnTo>
                <a:lnTo>
                  <a:pt x="306036" y="411296"/>
                </a:lnTo>
                <a:lnTo>
                  <a:pt x="280355" y="444531"/>
                </a:lnTo>
                <a:lnTo>
                  <a:pt x="247116" y="470210"/>
                </a:lnTo>
                <a:lnTo>
                  <a:pt x="207883" y="486766"/>
                </a:lnTo>
                <a:lnTo>
                  <a:pt x="164223" y="492633"/>
                </a:lnTo>
                <a:lnTo>
                  <a:pt x="2627693" y="492633"/>
                </a:lnTo>
                <a:lnTo>
                  <a:pt x="2627693" y="246252"/>
                </a:lnTo>
                <a:close/>
              </a:path>
              <a:path w="2628265" h="3004185">
                <a:moveTo>
                  <a:pt x="2299271" y="0"/>
                </a:moveTo>
                <a:lnTo>
                  <a:pt x="2299271" y="164211"/>
                </a:lnTo>
                <a:lnTo>
                  <a:pt x="2463482" y="164211"/>
                </a:lnTo>
                <a:lnTo>
                  <a:pt x="2463482" y="82041"/>
                </a:lnTo>
                <a:lnTo>
                  <a:pt x="2381313" y="82041"/>
                </a:lnTo>
                <a:lnTo>
                  <a:pt x="2349367" y="75598"/>
                </a:lnTo>
                <a:lnTo>
                  <a:pt x="2323290" y="58023"/>
                </a:lnTo>
                <a:lnTo>
                  <a:pt x="2305714" y="31946"/>
                </a:lnTo>
                <a:lnTo>
                  <a:pt x="2299271" y="0"/>
                </a:lnTo>
                <a:close/>
              </a:path>
              <a:path w="2628265" h="3004185">
                <a:moveTo>
                  <a:pt x="2463482" y="0"/>
                </a:moveTo>
                <a:lnTo>
                  <a:pt x="2457037" y="31946"/>
                </a:lnTo>
                <a:lnTo>
                  <a:pt x="2439447" y="58023"/>
                </a:lnTo>
                <a:lnTo>
                  <a:pt x="2413333" y="75598"/>
                </a:lnTo>
                <a:lnTo>
                  <a:pt x="2381313" y="82041"/>
                </a:lnTo>
                <a:lnTo>
                  <a:pt x="2463482" y="82041"/>
                </a:lnTo>
                <a:lnTo>
                  <a:pt x="2463482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</a:endParaRPr>
          </a:p>
        </p:txBody>
      </p:sp>
      <p:sp>
        <p:nvSpPr>
          <p:cNvPr id="21510" name="object 7"/>
          <p:cNvSpPr>
            <a:spLocks/>
          </p:cNvSpPr>
          <p:nvPr/>
        </p:nvSpPr>
        <p:spPr bwMode="auto">
          <a:xfrm>
            <a:off x="344488" y="1139825"/>
            <a:ext cx="2463800" cy="657225"/>
          </a:xfrm>
          <a:custGeom>
            <a:avLst/>
            <a:gdLst/>
            <a:ahLst/>
            <a:cxnLst>
              <a:cxn ang="0">
                <a:pos x="82118" y="410590"/>
              </a:cxn>
              <a:cxn ang="0">
                <a:pos x="50154" y="417054"/>
              </a:cxn>
              <a:cxn ang="0">
                <a:pos x="24052" y="434673"/>
              </a:cxn>
              <a:cxn ang="0">
                <a:pos x="6453" y="460793"/>
              </a:cxn>
              <a:cxn ang="0">
                <a:pos x="0" y="492760"/>
              </a:cxn>
              <a:cxn ang="0">
                <a:pos x="0" y="656971"/>
              </a:cxn>
              <a:cxn ang="0">
                <a:pos x="43659" y="651104"/>
              </a:cxn>
              <a:cxn ang="0">
                <a:pos x="82892" y="634548"/>
              </a:cxn>
              <a:cxn ang="0">
                <a:pos x="116131" y="608869"/>
              </a:cxn>
              <a:cxn ang="0">
                <a:pos x="141812" y="575634"/>
              </a:cxn>
              <a:cxn ang="0">
                <a:pos x="158369" y="536409"/>
              </a:cxn>
              <a:cxn ang="0">
                <a:pos x="164236" y="492760"/>
              </a:cxn>
              <a:cxn ang="0">
                <a:pos x="157783" y="460793"/>
              </a:cxn>
              <a:cxn ang="0">
                <a:pos x="140184" y="434673"/>
              </a:cxn>
              <a:cxn ang="0">
                <a:pos x="114081" y="417054"/>
              </a:cxn>
              <a:cxn ang="0">
                <a:pos x="82118" y="410590"/>
              </a:cxn>
              <a:cxn ang="0">
                <a:pos x="2463469" y="164337"/>
              </a:cxn>
              <a:cxn ang="0">
                <a:pos x="2299258" y="164337"/>
              </a:cxn>
              <a:cxn ang="0">
                <a:pos x="2299258" y="328549"/>
              </a:cxn>
              <a:cxn ang="0">
                <a:pos x="2342907" y="322682"/>
              </a:cxn>
              <a:cxn ang="0">
                <a:pos x="2382133" y="306126"/>
              </a:cxn>
              <a:cxn ang="0">
                <a:pos x="2415368" y="280447"/>
              </a:cxn>
              <a:cxn ang="0">
                <a:pos x="2441047" y="247212"/>
              </a:cxn>
              <a:cxn ang="0">
                <a:pos x="2457603" y="207987"/>
              </a:cxn>
              <a:cxn ang="0">
                <a:pos x="2463469" y="164337"/>
              </a:cxn>
              <a:cxn ang="0">
                <a:pos x="2299258" y="0"/>
              </a:cxn>
              <a:cxn ang="0">
                <a:pos x="2255609" y="5867"/>
              </a:cxn>
              <a:cxn ang="0">
                <a:pos x="2216384" y="22427"/>
              </a:cxn>
              <a:cxn ang="0">
                <a:pos x="2183149" y="48117"/>
              </a:cxn>
              <a:cxn ang="0">
                <a:pos x="2157470" y="81374"/>
              </a:cxn>
              <a:cxn ang="0">
                <a:pos x="2140914" y="120635"/>
              </a:cxn>
              <a:cxn ang="0">
                <a:pos x="2135047" y="164337"/>
              </a:cxn>
              <a:cxn ang="0">
                <a:pos x="2141491" y="196284"/>
              </a:cxn>
              <a:cxn ang="0">
                <a:pos x="2159066" y="222361"/>
              </a:cxn>
              <a:cxn ang="0">
                <a:pos x="2185143" y="239936"/>
              </a:cxn>
              <a:cxn ang="0">
                <a:pos x="2217089" y="246379"/>
              </a:cxn>
              <a:cxn ang="0">
                <a:pos x="2249109" y="239936"/>
              </a:cxn>
              <a:cxn ang="0">
                <a:pos x="2275224" y="222361"/>
              </a:cxn>
              <a:cxn ang="0">
                <a:pos x="2292813" y="196284"/>
              </a:cxn>
              <a:cxn ang="0">
                <a:pos x="2299258" y="164337"/>
              </a:cxn>
              <a:cxn ang="0">
                <a:pos x="2463469" y="164337"/>
              </a:cxn>
              <a:cxn ang="0">
                <a:pos x="2457603" y="120635"/>
              </a:cxn>
              <a:cxn ang="0">
                <a:pos x="2441047" y="81374"/>
              </a:cxn>
              <a:cxn ang="0">
                <a:pos x="2415368" y="48117"/>
              </a:cxn>
              <a:cxn ang="0">
                <a:pos x="2382133" y="22427"/>
              </a:cxn>
              <a:cxn ang="0">
                <a:pos x="2342907" y="5867"/>
              </a:cxn>
              <a:cxn ang="0">
                <a:pos x="2299258" y="0"/>
              </a:cxn>
            </a:cxnLst>
            <a:rect l="0" t="0" r="r" b="b"/>
            <a:pathLst>
              <a:path w="2463800" h="657225">
                <a:moveTo>
                  <a:pt x="82118" y="410590"/>
                </a:moveTo>
                <a:lnTo>
                  <a:pt x="50154" y="417054"/>
                </a:lnTo>
                <a:lnTo>
                  <a:pt x="24052" y="434673"/>
                </a:lnTo>
                <a:lnTo>
                  <a:pt x="6453" y="460793"/>
                </a:lnTo>
                <a:lnTo>
                  <a:pt x="0" y="492760"/>
                </a:lnTo>
                <a:lnTo>
                  <a:pt x="0" y="656971"/>
                </a:lnTo>
                <a:lnTo>
                  <a:pt x="43659" y="651104"/>
                </a:lnTo>
                <a:lnTo>
                  <a:pt x="82892" y="634548"/>
                </a:lnTo>
                <a:lnTo>
                  <a:pt x="116131" y="608869"/>
                </a:lnTo>
                <a:lnTo>
                  <a:pt x="141812" y="575634"/>
                </a:lnTo>
                <a:lnTo>
                  <a:pt x="158369" y="536409"/>
                </a:lnTo>
                <a:lnTo>
                  <a:pt x="164236" y="492760"/>
                </a:lnTo>
                <a:lnTo>
                  <a:pt x="157783" y="460793"/>
                </a:lnTo>
                <a:lnTo>
                  <a:pt x="140184" y="434673"/>
                </a:lnTo>
                <a:lnTo>
                  <a:pt x="114081" y="417054"/>
                </a:lnTo>
                <a:lnTo>
                  <a:pt x="82118" y="410590"/>
                </a:lnTo>
                <a:close/>
              </a:path>
              <a:path w="2463800" h="657225">
                <a:moveTo>
                  <a:pt x="2463469" y="164337"/>
                </a:moveTo>
                <a:lnTo>
                  <a:pt x="2299258" y="164337"/>
                </a:lnTo>
                <a:lnTo>
                  <a:pt x="2299258" y="328549"/>
                </a:lnTo>
                <a:lnTo>
                  <a:pt x="2342907" y="322682"/>
                </a:lnTo>
                <a:lnTo>
                  <a:pt x="2382133" y="306126"/>
                </a:lnTo>
                <a:lnTo>
                  <a:pt x="2415368" y="280447"/>
                </a:lnTo>
                <a:lnTo>
                  <a:pt x="2441047" y="247212"/>
                </a:lnTo>
                <a:lnTo>
                  <a:pt x="2457603" y="207987"/>
                </a:lnTo>
                <a:lnTo>
                  <a:pt x="2463469" y="164337"/>
                </a:lnTo>
                <a:close/>
              </a:path>
              <a:path w="2463800" h="657225">
                <a:moveTo>
                  <a:pt x="2299258" y="0"/>
                </a:moveTo>
                <a:lnTo>
                  <a:pt x="2255609" y="5867"/>
                </a:lnTo>
                <a:lnTo>
                  <a:pt x="2216384" y="22427"/>
                </a:lnTo>
                <a:lnTo>
                  <a:pt x="2183149" y="48117"/>
                </a:lnTo>
                <a:lnTo>
                  <a:pt x="2157470" y="81374"/>
                </a:lnTo>
                <a:lnTo>
                  <a:pt x="2140914" y="120635"/>
                </a:lnTo>
                <a:lnTo>
                  <a:pt x="2135047" y="164337"/>
                </a:lnTo>
                <a:lnTo>
                  <a:pt x="2141491" y="196284"/>
                </a:lnTo>
                <a:lnTo>
                  <a:pt x="2159066" y="222361"/>
                </a:lnTo>
                <a:lnTo>
                  <a:pt x="2185143" y="239936"/>
                </a:lnTo>
                <a:lnTo>
                  <a:pt x="2217089" y="246379"/>
                </a:lnTo>
                <a:lnTo>
                  <a:pt x="2249109" y="239936"/>
                </a:lnTo>
                <a:lnTo>
                  <a:pt x="2275224" y="222361"/>
                </a:lnTo>
                <a:lnTo>
                  <a:pt x="2292813" y="196284"/>
                </a:lnTo>
                <a:lnTo>
                  <a:pt x="2299258" y="164337"/>
                </a:lnTo>
                <a:lnTo>
                  <a:pt x="2463469" y="164337"/>
                </a:lnTo>
                <a:lnTo>
                  <a:pt x="2457603" y="120635"/>
                </a:lnTo>
                <a:lnTo>
                  <a:pt x="2441047" y="81374"/>
                </a:lnTo>
                <a:lnTo>
                  <a:pt x="2415368" y="48117"/>
                </a:lnTo>
                <a:lnTo>
                  <a:pt x="2382133" y="22427"/>
                </a:lnTo>
                <a:lnTo>
                  <a:pt x="2342907" y="5867"/>
                </a:lnTo>
                <a:lnTo>
                  <a:pt x="2299258" y="0"/>
                </a:lnTo>
                <a:close/>
              </a:path>
            </a:pathLst>
          </a:custGeom>
          <a:solidFill>
            <a:srgbClr val="9FADC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11" name="object 8"/>
          <p:cNvSpPr>
            <a:spLocks/>
          </p:cNvSpPr>
          <p:nvPr/>
        </p:nvSpPr>
        <p:spPr bwMode="auto">
          <a:xfrm>
            <a:off x="179388" y="1139825"/>
            <a:ext cx="2628900" cy="3168650"/>
          </a:xfrm>
          <a:custGeom>
            <a:avLst/>
            <a:gdLst/>
            <a:ahLst/>
            <a:cxnLst>
              <a:cxn ang="0">
                <a:pos x="0" y="492760"/>
              </a:cxn>
              <a:cxn ang="0">
                <a:pos x="5865" y="449110"/>
              </a:cxn>
              <a:cxn ang="0">
                <a:pos x="22420" y="409885"/>
              </a:cxn>
              <a:cxn ang="0">
                <a:pos x="48098" y="376650"/>
              </a:cxn>
              <a:cxn ang="0">
                <a:pos x="81334" y="350971"/>
              </a:cxn>
              <a:cxn ang="0">
                <a:pos x="120564" y="334415"/>
              </a:cxn>
              <a:cxn ang="0">
                <a:pos x="164223" y="328549"/>
              </a:cxn>
              <a:cxn ang="0">
                <a:pos x="2299271" y="328549"/>
              </a:cxn>
              <a:cxn ang="0">
                <a:pos x="2299271" y="164337"/>
              </a:cxn>
              <a:cxn ang="0">
                <a:pos x="2305138" y="120635"/>
              </a:cxn>
              <a:cxn ang="0">
                <a:pos x="2321694" y="81374"/>
              </a:cxn>
              <a:cxn ang="0">
                <a:pos x="2347372" y="48117"/>
              </a:cxn>
              <a:cxn ang="0">
                <a:pos x="2380607" y="22427"/>
              </a:cxn>
              <a:cxn ang="0">
                <a:pos x="2419833" y="5867"/>
              </a:cxn>
              <a:cxn ang="0">
                <a:pos x="2463482" y="0"/>
              </a:cxn>
              <a:cxn ang="0">
                <a:pos x="2507131" y="5867"/>
              </a:cxn>
              <a:cxn ang="0">
                <a:pos x="2546357" y="22427"/>
              </a:cxn>
              <a:cxn ang="0">
                <a:pos x="2579592" y="48117"/>
              </a:cxn>
              <a:cxn ang="0">
                <a:pos x="2605270" y="81374"/>
              </a:cxn>
              <a:cxn ang="0">
                <a:pos x="2621826" y="120635"/>
              </a:cxn>
              <a:cxn ang="0">
                <a:pos x="2627693" y="164337"/>
              </a:cxn>
              <a:cxn ang="0">
                <a:pos x="2627693" y="2675636"/>
              </a:cxn>
              <a:cxn ang="0">
                <a:pos x="2621826" y="2719285"/>
              </a:cxn>
              <a:cxn ang="0">
                <a:pos x="2605270" y="2758510"/>
              </a:cxn>
              <a:cxn ang="0">
                <a:pos x="2579592" y="2791745"/>
              </a:cxn>
              <a:cxn ang="0">
                <a:pos x="2546357" y="2817424"/>
              </a:cxn>
              <a:cxn ang="0">
                <a:pos x="2507131" y="2833980"/>
              </a:cxn>
              <a:cxn ang="0">
                <a:pos x="2463482" y="2839847"/>
              </a:cxn>
              <a:cxn ang="0">
                <a:pos x="328460" y="2839847"/>
              </a:cxn>
              <a:cxn ang="0">
                <a:pos x="328460" y="3004058"/>
              </a:cxn>
              <a:cxn ang="0">
                <a:pos x="322593" y="3047760"/>
              </a:cxn>
              <a:cxn ang="0">
                <a:pos x="306037" y="3087021"/>
              </a:cxn>
              <a:cxn ang="0">
                <a:pos x="280357" y="3120278"/>
              </a:cxn>
              <a:cxn ang="0">
                <a:pos x="247119" y="3145968"/>
              </a:cxn>
              <a:cxn ang="0">
                <a:pos x="207890" y="3162528"/>
              </a:cxn>
              <a:cxn ang="0">
                <a:pos x="164236" y="3168396"/>
              </a:cxn>
              <a:cxn ang="0">
                <a:pos x="120576" y="3162528"/>
              </a:cxn>
              <a:cxn ang="0">
                <a:pos x="81343" y="3145968"/>
              </a:cxn>
              <a:cxn ang="0">
                <a:pos x="48104" y="3120278"/>
              </a:cxn>
              <a:cxn ang="0">
                <a:pos x="22423" y="3087021"/>
              </a:cxn>
              <a:cxn ang="0">
                <a:pos x="5866" y="3047760"/>
              </a:cxn>
              <a:cxn ang="0">
                <a:pos x="0" y="3004058"/>
              </a:cxn>
              <a:cxn ang="0">
                <a:pos x="0" y="492760"/>
              </a:cxn>
            </a:cxnLst>
            <a:rect l="0" t="0" r="r" b="b"/>
            <a:pathLst>
              <a:path w="2628265" h="3168650">
                <a:moveTo>
                  <a:pt x="0" y="492760"/>
                </a:moveTo>
                <a:lnTo>
                  <a:pt x="5865" y="449110"/>
                </a:lnTo>
                <a:lnTo>
                  <a:pt x="22420" y="409885"/>
                </a:lnTo>
                <a:lnTo>
                  <a:pt x="48098" y="376650"/>
                </a:lnTo>
                <a:lnTo>
                  <a:pt x="81334" y="350971"/>
                </a:lnTo>
                <a:lnTo>
                  <a:pt x="120564" y="334415"/>
                </a:lnTo>
                <a:lnTo>
                  <a:pt x="164223" y="328549"/>
                </a:lnTo>
                <a:lnTo>
                  <a:pt x="2299271" y="328549"/>
                </a:lnTo>
                <a:lnTo>
                  <a:pt x="2299271" y="164337"/>
                </a:lnTo>
                <a:lnTo>
                  <a:pt x="2305138" y="120635"/>
                </a:lnTo>
                <a:lnTo>
                  <a:pt x="2321694" y="81374"/>
                </a:lnTo>
                <a:lnTo>
                  <a:pt x="2347372" y="48117"/>
                </a:lnTo>
                <a:lnTo>
                  <a:pt x="2380607" y="22427"/>
                </a:lnTo>
                <a:lnTo>
                  <a:pt x="2419833" y="5867"/>
                </a:lnTo>
                <a:lnTo>
                  <a:pt x="2463482" y="0"/>
                </a:lnTo>
                <a:lnTo>
                  <a:pt x="2507131" y="5867"/>
                </a:lnTo>
                <a:lnTo>
                  <a:pt x="2546357" y="22427"/>
                </a:lnTo>
                <a:lnTo>
                  <a:pt x="2579592" y="48117"/>
                </a:lnTo>
                <a:lnTo>
                  <a:pt x="2605270" y="81374"/>
                </a:lnTo>
                <a:lnTo>
                  <a:pt x="2621826" y="120635"/>
                </a:lnTo>
                <a:lnTo>
                  <a:pt x="2627693" y="164337"/>
                </a:lnTo>
                <a:lnTo>
                  <a:pt x="2627693" y="2675636"/>
                </a:lnTo>
                <a:lnTo>
                  <a:pt x="2621826" y="2719285"/>
                </a:lnTo>
                <a:lnTo>
                  <a:pt x="2605270" y="2758510"/>
                </a:lnTo>
                <a:lnTo>
                  <a:pt x="2579592" y="2791745"/>
                </a:lnTo>
                <a:lnTo>
                  <a:pt x="2546357" y="2817424"/>
                </a:lnTo>
                <a:lnTo>
                  <a:pt x="2507131" y="2833980"/>
                </a:lnTo>
                <a:lnTo>
                  <a:pt x="2463482" y="2839847"/>
                </a:lnTo>
                <a:lnTo>
                  <a:pt x="328460" y="2839847"/>
                </a:lnTo>
                <a:lnTo>
                  <a:pt x="328460" y="3004058"/>
                </a:lnTo>
                <a:lnTo>
                  <a:pt x="322593" y="3047760"/>
                </a:lnTo>
                <a:lnTo>
                  <a:pt x="306037" y="3087021"/>
                </a:lnTo>
                <a:lnTo>
                  <a:pt x="280357" y="3120278"/>
                </a:lnTo>
                <a:lnTo>
                  <a:pt x="247119" y="3145968"/>
                </a:lnTo>
                <a:lnTo>
                  <a:pt x="207890" y="3162528"/>
                </a:lnTo>
                <a:lnTo>
                  <a:pt x="164236" y="3168396"/>
                </a:lnTo>
                <a:lnTo>
                  <a:pt x="120576" y="3162528"/>
                </a:lnTo>
                <a:lnTo>
                  <a:pt x="81343" y="3145968"/>
                </a:lnTo>
                <a:lnTo>
                  <a:pt x="48104" y="3120278"/>
                </a:lnTo>
                <a:lnTo>
                  <a:pt x="22423" y="3087021"/>
                </a:lnTo>
                <a:lnTo>
                  <a:pt x="5866" y="3047760"/>
                </a:lnTo>
                <a:lnTo>
                  <a:pt x="0" y="3004058"/>
                </a:lnTo>
                <a:lnTo>
                  <a:pt x="0" y="492760"/>
                </a:lnTo>
                <a:close/>
              </a:path>
            </a:pathLst>
          </a:custGeom>
          <a:noFill/>
          <a:ln w="25400">
            <a:solidFill>
              <a:srgbClr val="385D8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12" name="object 9"/>
          <p:cNvSpPr>
            <a:spLocks/>
          </p:cNvSpPr>
          <p:nvPr/>
        </p:nvSpPr>
        <p:spPr bwMode="auto">
          <a:xfrm>
            <a:off x="2478088" y="1303338"/>
            <a:ext cx="330200" cy="165100"/>
          </a:xfrm>
          <a:custGeom>
            <a:avLst/>
            <a:gdLst/>
            <a:ahLst/>
            <a:cxnLst>
              <a:cxn ang="0">
                <a:pos x="0" y="164211"/>
              </a:cxn>
              <a:cxn ang="0">
                <a:pos x="164211" y="164211"/>
              </a:cxn>
              <a:cxn ang="0">
                <a:pos x="207860" y="158344"/>
              </a:cxn>
              <a:cxn ang="0">
                <a:pos x="247085" y="141788"/>
              </a:cxn>
              <a:cxn ang="0">
                <a:pos x="280320" y="116109"/>
              </a:cxn>
              <a:cxn ang="0">
                <a:pos x="305999" y="82874"/>
              </a:cxn>
              <a:cxn ang="0">
                <a:pos x="322555" y="43649"/>
              </a:cxn>
              <a:cxn ang="0">
                <a:pos x="328421" y="0"/>
              </a:cxn>
            </a:cxnLst>
            <a:rect l="0" t="0" r="r" b="b"/>
            <a:pathLst>
              <a:path w="328930" h="164465">
                <a:moveTo>
                  <a:pt x="0" y="164211"/>
                </a:moveTo>
                <a:lnTo>
                  <a:pt x="164211" y="164211"/>
                </a:lnTo>
                <a:lnTo>
                  <a:pt x="207860" y="158344"/>
                </a:lnTo>
                <a:lnTo>
                  <a:pt x="247085" y="141788"/>
                </a:lnTo>
                <a:lnTo>
                  <a:pt x="280320" y="116109"/>
                </a:lnTo>
                <a:lnTo>
                  <a:pt x="305999" y="82874"/>
                </a:lnTo>
                <a:lnTo>
                  <a:pt x="322555" y="43649"/>
                </a:lnTo>
                <a:lnTo>
                  <a:pt x="328421" y="0"/>
                </a:lnTo>
              </a:path>
            </a:pathLst>
          </a:custGeom>
          <a:noFill/>
          <a:ln w="25400">
            <a:solidFill>
              <a:srgbClr val="385D8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13" name="object 10"/>
          <p:cNvSpPr>
            <a:spLocks noChangeArrowheads="1"/>
          </p:cNvSpPr>
          <p:nvPr/>
        </p:nvSpPr>
        <p:spPr bwMode="auto">
          <a:xfrm>
            <a:off x="2465388" y="1290638"/>
            <a:ext cx="190500" cy="1889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4" name="object 11"/>
          <p:cNvSpPr>
            <a:spLocks/>
          </p:cNvSpPr>
          <p:nvPr/>
        </p:nvSpPr>
        <p:spPr bwMode="auto">
          <a:xfrm>
            <a:off x="179388" y="1549400"/>
            <a:ext cx="328612" cy="246063"/>
          </a:xfrm>
          <a:custGeom>
            <a:avLst/>
            <a:gdLst/>
            <a:ahLst/>
            <a:cxnLst>
              <a:cxn ang="0">
                <a:pos x="164223" y="246380"/>
              </a:cxn>
              <a:cxn ang="0">
                <a:pos x="164223" y="82169"/>
              </a:cxn>
              <a:cxn ang="0">
                <a:pos x="188275" y="24082"/>
              </a:cxn>
              <a:cxn ang="0">
                <a:pos x="246341" y="0"/>
              </a:cxn>
              <a:cxn ang="0">
                <a:pos x="278305" y="6463"/>
              </a:cxn>
              <a:cxn ang="0">
                <a:pos x="304407" y="24082"/>
              </a:cxn>
              <a:cxn ang="0">
                <a:pos x="322006" y="50202"/>
              </a:cxn>
              <a:cxn ang="0">
                <a:pos x="328460" y="82169"/>
              </a:cxn>
              <a:cxn ang="0">
                <a:pos x="322593" y="125818"/>
              </a:cxn>
              <a:cxn ang="0">
                <a:pos x="306036" y="165043"/>
              </a:cxn>
              <a:cxn ang="0">
                <a:pos x="280355" y="198278"/>
              </a:cxn>
              <a:cxn ang="0">
                <a:pos x="247116" y="223957"/>
              </a:cxn>
              <a:cxn ang="0">
                <a:pos x="207883" y="240513"/>
              </a:cxn>
              <a:cxn ang="0">
                <a:pos x="164223" y="246380"/>
              </a:cxn>
              <a:cxn ang="0">
                <a:pos x="120564" y="240513"/>
              </a:cxn>
              <a:cxn ang="0">
                <a:pos x="81334" y="223957"/>
              </a:cxn>
              <a:cxn ang="0">
                <a:pos x="48098" y="198278"/>
              </a:cxn>
              <a:cxn ang="0">
                <a:pos x="22420" y="165043"/>
              </a:cxn>
              <a:cxn ang="0">
                <a:pos x="5865" y="125818"/>
              </a:cxn>
              <a:cxn ang="0">
                <a:pos x="0" y="82169"/>
              </a:cxn>
            </a:cxnLst>
            <a:rect l="0" t="0" r="r" b="b"/>
            <a:pathLst>
              <a:path w="328930" h="246380">
                <a:moveTo>
                  <a:pt x="164223" y="246380"/>
                </a:moveTo>
                <a:lnTo>
                  <a:pt x="164223" y="82169"/>
                </a:lnTo>
                <a:lnTo>
                  <a:pt x="188275" y="24082"/>
                </a:lnTo>
                <a:lnTo>
                  <a:pt x="246341" y="0"/>
                </a:lnTo>
                <a:lnTo>
                  <a:pt x="278305" y="6463"/>
                </a:lnTo>
                <a:lnTo>
                  <a:pt x="304407" y="24082"/>
                </a:lnTo>
                <a:lnTo>
                  <a:pt x="322006" y="50202"/>
                </a:lnTo>
                <a:lnTo>
                  <a:pt x="328460" y="82169"/>
                </a:lnTo>
                <a:lnTo>
                  <a:pt x="322593" y="125818"/>
                </a:lnTo>
                <a:lnTo>
                  <a:pt x="306036" y="165043"/>
                </a:lnTo>
                <a:lnTo>
                  <a:pt x="280355" y="198278"/>
                </a:lnTo>
                <a:lnTo>
                  <a:pt x="247116" y="223957"/>
                </a:lnTo>
                <a:lnTo>
                  <a:pt x="207883" y="240513"/>
                </a:lnTo>
                <a:lnTo>
                  <a:pt x="164223" y="246380"/>
                </a:lnTo>
                <a:lnTo>
                  <a:pt x="120564" y="240513"/>
                </a:lnTo>
                <a:lnTo>
                  <a:pt x="81334" y="223957"/>
                </a:lnTo>
                <a:lnTo>
                  <a:pt x="48098" y="198278"/>
                </a:lnTo>
                <a:lnTo>
                  <a:pt x="22420" y="165043"/>
                </a:lnTo>
                <a:lnTo>
                  <a:pt x="5865" y="125818"/>
                </a:lnTo>
                <a:lnTo>
                  <a:pt x="0" y="82169"/>
                </a:lnTo>
              </a:path>
            </a:pathLst>
          </a:custGeom>
          <a:noFill/>
          <a:ln w="25400">
            <a:solidFill>
              <a:srgbClr val="385D8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15" name="object 12"/>
          <p:cNvSpPr>
            <a:spLocks/>
          </p:cNvSpPr>
          <p:nvPr/>
        </p:nvSpPr>
        <p:spPr bwMode="auto">
          <a:xfrm>
            <a:off x="508000" y="1631950"/>
            <a:ext cx="0" cy="2347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347087"/>
              </a:cxn>
            </a:cxnLst>
            <a:rect l="0" t="0" r="r" b="b"/>
            <a:pathLst>
              <a:path h="2347595">
                <a:moveTo>
                  <a:pt x="0" y="0"/>
                </a:moveTo>
                <a:lnTo>
                  <a:pt x="0" y="2347087"/>
                </a:lnTo>
              </a:path>
            </a:pathLst>
          </a:custGeom>
          <a:noFill/>
          <a:ln w="25400">
            <a:solidFill>
              <a:srgbClr val="385D8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" name="object 13"/>
          <p:cNvSpPr txBox="1"/>
          <p:nvPr/>
        </p:nvSpPr>
        <p:spPr>
          <a:xfrm>
            <a:off x="533400" y="2330450"/>
            <a:ext cx="2133599" cy="843180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2032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b="1" spc="-5" dirty="0" smtClean="0">
                <a:latin typeface="Arial Black" pitchFamily="34" charset="0"/>
                <a:cs typeface="Arial" pitchFamily="34" charset="0"/>
              </a:rPr>
              <a:t>20</a:t>
            </a:r>
            <a:r>
              <a:rPr lang="ru-RU" b="1" spc="-5" dirty="0" smtClean="0">
                <a:latin typeface="Arial Black" pitchFamily="34" charset="0"/>
                <a:cs typeface="Arial" pitchFamily="34" charset="0"/>
              </a:rPr>
              <a:t>20</a:t>
            </a:r>
            <a:r>
              <a:rPr b="1" spc="-5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b="1" spc="-5" dirty="0" err="1">
                <a:latin typeface="Arial Black" pitchFamily="34" charset="0"/>
                <a:cs typeface="Arial" pitchFamily="34" charset="0"/>
              </a:rPr>
              <a:t>год</a:t>
            </a:r>
            <a:r>
              <a:rPr b="1" spc="-5" dirty="0">
                <a:latin typeface="Arial Black" pitchFamily="34" charset="0"/>
                <a:cs typeface="Arial" pitchFamily="34" charset="0"/>
              </a:rPr>
              <a:t> </a:t>
            </a:r>
            <a:r>
              <a:rPr lang="ru-RU" b="1" spc="-10" dirty="0" smtClean="0">
                <a:latin typeface="Arial Black" pitchFamily="34" charset="0"/>
                <a:cs typeface="Arial" pitchFamily="34" charset="0"/>
              </a:rPr>
              <a:t>– 828,2</a:t>
            </a:r>
            <a:endParaRPr b="1" dirty="0">
              <a:latin typeface="Arial Black" pitchFamily="34" charset="0"/>
              <a:cs typeface="Arial" pitchFamily="34" charset="0"/>
            </a:endParaRPr>
          </a:p>
          <a:p>
            <a:pPr marL="5206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5" dirty="0">
                <a:latin typeface="Arial Black" pitchFamily="34" charset="0"/>
                <a:cs typeface="Arial" pitchFamily="34" charset="0"/>
              </a:rPr>
              <a:t>20</a:t>
            </a:r>
            <a:r>
              <a:rPr lang="ru-RU" b="1" spc="-5" dirty="0" smtClean="0">
                <a:latin typeface="Arial Black" pitchFamily="34" charset="0"/>
                <a:cs typeface="Arial" pitchFamily="34" charset="0"/>
              </a:rPr>
              <a:t>21</a:t>
            </a:r>
            <a:r>
              <a:rPr b="1" spc="-5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b="1" spc="-5" dirty="0" err="1" smtClean="0">
                <a:latin typeface="Arial Black" pitchFamily="34" charset="0"/>
                <a:cs typeface="Arial" pitchFamily="34" charset="0"/>
              </a:rPr>
              <a:t>год</a:t>
            </a:r>
            <a:r>
              <a:rPr lang="ru-RU" b="1" spc="-5" dirty="0" smtClean="0">
                <a:latin typeface="Arial Black" pitchFamily="34" charset="0"/>
                <a:cs typeface="Arial" pitchFamily="34" charset="0"/>
              </a:rPr>
              <a:t> – 694,9</a:t>
            </a:r>
            <a:endParaRPr lang="ru-RU" b="1" spc="-5" dirty="0">
              <a:latin typeface="Arial Black" pitchFamily="34" charset="0"/>
              <a:cs typeface="Arial" pitchFamily="34" charset="0"/>
            </a:endParaRPr>
          </a:p>
          <a:p>
            <a:pPr marL="5206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5" dirty="0" smtClean="0">
                <a:latin typeface="Arial Black" pitchFamily="34" charset="0"/>
                <a:cs typeface="Arial" pitchFamily="34" charset="0"/>
              </a:rPr>
              <a:t>202</a:t>
            </a:r>
            <a:r>
              <a:rPr lang="ru-RU" b="1" spc="-5" dirty="0" smtClean="0">
                <a:latin typeface="Arial Black" pitchFamily="34" charset="0"/>
                <a:cs typeface="Arial" pitchFamily="34" charset="0"/>
              </a:rPr>
              <a:t>2</a:t>
            </a:r>
            <a:r>
              <a:rPr b="1" spc="-5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b="1" spc="-5" dirty="0" err="1" smtClean="0">
                <a:latin typeface="Arial Black" pitchFamily="34" charset="0"/>
                <a:cs typeface="Arial" pitchFamily="34" charset="0"/>
              </a:rPr>
              <a:t>год</a:t>
            </a:r>
            <a:r>
              <a:rPr lang="ru-RU" b="1" spc="-5" dirty="0" smtClean="0">
                <a:latin typeface="Arial Black" pitchFamily="34" charset="0"/>
                <a:cs typeface="Arial" pitchFamily="34" charset="0"/>
              </a:rPr>
              <a:t> –</a:t>
            </a:r>
            <a:r>
              <a:rPr b="1" spc="-5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ru-RU" b="1" spc="-5" dirty="0" smtClean="0">
                <a:latin typeface="Arial Black" pitchFamily="34" charset="0"/>
                <a:cs typeface="Arial" pitchFamily="34" charset="0"/>
              </a:rPr>
              <a:t>695,8</a:t>
            </a:r>
            <a:endParaRPr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72224" y="1138238"/>
            <a:ext cx="2619375" cy="3011487"/>
          </a:xfrm>
          <a:custGeom>
            <a:avLst/>
            <a:gdLst/>
            <a:ahLst/>
            <a:cxnLst/>
            <a:rect l="l" t="t" r="r" b="b"/>
            <a:pathLst>
              <a:path w="2520315" h="3011170">
                <a:moveTo>
                  <a:pt x="2520315" y="0"/>
                </a:moveTo>
                <a:lnTo>
                  <a:pt x="2512275" y="49784"/>
                </a:lnTo>
                <a:lnTo>
                  <a:pt x="2489891" y="93014"/>
                </a:lnTo>
                <a:lnTo>
                  <a:pt x="2455767" y="127101"/>
                </a:lnTo>
                <a:lnTo>
                  <a:pt x="2412505" y="149453"/>
                </a:lnTo>
                <a:lnTo>
                  <a:pt x="2362707" y="157479"/>
                </a:lnTo>
                <a:lnTo>
                  <a:pt x="157479" y="157479"/>
                </a:lnTo>
                <a:lnTo>
                  <a:pt x="107696" y="165506"/>
                </a:lnTo>
                <a:lnTo>
                  <a:pt x="64465" y="187858"/>
                </a:lnTo>
                <a:lnTo>
                  <a:pt x="30378" y="221945"/>
                </a:lnTo>
                <a:lnTo>
                  <a:pt x="8026" y="265175"/>
                </a:lnTo>
                <a:lnTo>
                  <a:pt x="0" y="314960"/>
                </a:lnTo>
                <a:lnTo>
                  <a:pt x="0" y="2853182"/>
                </a:lnTo>
                <a:lnTo>
                  <a:pt x="8026" y="2902966"/>
                </a:lnTo>
                <a:lnTo>
                  <a:pt x="30378" y="2946196"/>
                </a:lnTo>
                <a:lnTo>
                  <a:pt x="64465" y="2980283"/>
                </a:lnTo>
                <a:lnTo>
                  <a:pt x="107696" y="3002635"/>
                </a:lnTo>
                <a:lnTo>
                  <a:pt x="157479" y="3010662"/>
                </a:lnTo>
                <a:lnTo>
                  <a:pt x="207263" y="3002635"/>
                </a:lnTo>
                <a:lnTo>
                  <a:pt x="250494" y="2980283"/>
                </a:lnTo>
                <a:lnTo>
                  <a:pt x="284581" y="2946196"/>
                </a:lnTo>
                <a:lnTo>
                  <a:pt x="306933" y="2902966"/>
                </a:lnTo>
                <a:lnTo>
                  <a:pt x="314959" y="2853182"/>
                </a:lnTo>
                <a:lnTo>
                  <a:pt x="314959" y="2695702"/>
                </a:lnTo>
                <a:lnTo>
                  <a:pt x="2362707" y="2695702"/>
                </a:lnTo>
                <a:lnTo>
                  <a:pt x="2412505" y="2687675"/>
                </a:lnTo>
                <a:lnTo>
                  <a:pt x="2455767" y="2665323"/>
                </a:lnTo>
                <a:lnTo>
                  <a:pt x="2489891" y="2631236"/>
                </a:lnTo>
                <a:lnTo>
                  <a:pt x="2512275" y="2588006"/>
                </a:lnTo>
                <a:lnTo>
                  <a:pt x="2520315" y="2538222"/>
                </a:lnTo>
                <a:lnTo>
                  <a:pt x="2520315" y="472439"/>
                </a:lnTo>
                <a:lnTo>
                  <a:pt x="157479" y="472439"/>
                </a:lnTo>
                <a:lnTo>
                  <a:pt x="157479" y="314960"/>
                </a:lnTo>
                <a:lnTo>
                  <a:pt x="163675" y="284333"/>
                </a:lnTo>
                <a:lnTo>
                  <a:pt x="180562" y="259302"/>
                </a:lnTo>
                <a:lnTo>
                  <a:pt x="205593" y="242415"/>
                </a:lnTo>
                <a:lnTo>
                  <a:pt x="236220" y="236220"/>
                </a:lnTo>
                <a:lnTo>
                  <a:pt x="2520315" y="236220"/>
                </a:lnTo>
                <a:lnTo>
                  <a:pt x="2520315" y="0"/>
                </a:lnTo>
                <a:close/>
              </a:path>
              <a:path w="2520315" h="3011170">
                <a:moveTo>
                  <a:pt x="2520315" y="236220"/>
                </a:moveTo>
                <a:lnTo>
                  <a:pt x="236220" y="236220"/>
                </a:lnTo>
                <a:lnTo>
                  <a:pt x="266900" y="242415"/>
                </a:lnTo>
                <a:lnTo>
                  <a:pt x="291925" y="259302"/>
                </a:lnTo>
                <a:lnTo>
                  <a:pt x="308782" y="284333"/>
                </a:lnTo>
                <a:lnTo>
                  <a:pt x="314959" y="314960"/>
                </a:lnTo>
                <a:lnTo>
                  <a:pt x="306933" y="364743"/>
                </a:lnTo>
                <a:lnTo>
                  <a:pt x="284581" y="407974"/>
                </a:lnTo>
                <a:lnTo>
                  <a:pt x="250494" y="442061"/>
                </a:lnTo>
                <a:lnTo>
                  <a:pt x="207263" y="464413"/>
                </a:lnTo>
                <a:lnTo>
                  <a:pt x="157479" y="472439"/>
                </a:lnTo>
                <a:lnTo>
                  <a:pt x="2520315" y="472439"/>
                </a:lnTo>
                <a:lnTo>
                  <a:pt x="2520315" y="236220"/>
                </a:lnTo>
                <a:close/>
              </a:path>
              <a:path w="2520315" h="3011170">
                <a:moveTo>
                  <a:pt x="2205228" y="0"/>
                </a:moveTo>
                <a:lnTo>
                  <a:pt x="2205228" y="157479"/>
                </a:lnTo>
                <a:lnTo>
                  <a:pt x="2362707" y="157479"/>
                </a:lnTo>
                <a:lnTo>
                  <a:pt x="2362707" y="78739"/>
                </a:lnTo>
                <a:lnTo>
                  <a:pt x="2283968" y="78739"/>
                </a:lnTo>
                <a:lnTo>
                  <a:pt x="2253341" y="72544"/>
                </a:lnTo>
                <a:lnTo>
                  <a:pt x="2228310" y="55657"/>
                </a:lnTo>
                <a:lnTo>
                  <a:pt x="2211423" y="30626"/>
                </a:lnTo>
                <a:lnTo>
                  <a:pt x="2205228" y="0"/>
                </a:lnTo>
                <a:close/>
              </a:path>
              <a:path w="2520315" h="3011170">
                <a:moveTo>
                  <a:pt x="2362707" y="0"/>
                </a:moveTo>
                <a:lnTo>
                  <a:pt x="2356530" y="30626"/>
                </a:lnTo>
                <a:lnTo>
                  <a:pt x="2339673" y="55657"/>
                </a:lnTo>
                <a:lnTo>
                  <a:pt x="2314648" y="72544"/>
                </a:lnTo>
                <a:lnTo>
                  <a:pt x="2283968" y="78739"/>
                </a:lnTo>
                <a:lnTo>
                  <a:pt x="2362707" y="78739"/>
                </a:lnTo>
                <a:lnTo>
                  <a:pt x="2362707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</a:endParaRPr>
          </a:p>
        </p:txBody>
      </p:sp>
      <p:sp>
        <p:nvSpPr>
          <p:cNvPr id="21518" name="object 15"/>
          <p:cNvSpPr>
            <a:spLocks/>
          </p:cNvSpPr>
          <p:nvPr/>
        </p:nvSpPr>
        <p:spPr bwMode="auto">
          <a:xfrm>
            <a:off x="6529388" y="981075"/>
            <a:ext cx="2363787" cy="630238"/>
          </a:xfrm>
          <a:custGeom>
            <a:avLst/>
            <a:gdLst/>
            <a:ahLst/>
            <a:cxnLst>
              <a:cxn ang="0">
                <a:pos x="78740" y="393826"/>
              </a:cxn>
              <a:cxn ang="0">
                <a:pos x="48113" y="400022"/>
              </a:cxn>
              <a:cxn ang="0">
                <a:pos x="23082" y="416909"/>
              </a:cxn>
              <a:cxn ang="0">
                <a:pos x="6195" y="441940"/>
              </a:cxn>
              <a:cxn ang="0">
                <a:pos x="0" y="472566"/>
              </a:cxn>
              <a:cxn ang="0">
                <a:pos x="0" y="630046"/>
              </a:cxn>
              <a:cxn ang="0">
                <a:pos x="49783" y="622020"/>
              </a:cxn>
              <a:cxn ang="0">
                <a:pos x="93014" y="599668"/>
              </a:cxn>
              <a:cxn ang="0">
                <a:pos x="127101" y="565581"/>
              </a:cxn>
              <a:cxn ang="0">
                <a:pos x="149453" y="522350"/>
              </a:cxn>
              <a:cxn ang="0">
                <a:pos x="157479" y="472566"/>
              </a:cxn>
              <a:cxn ang="0">
                <a:pos x="151302" y="441940"/>
              </a:cxn>
              <a:cxn ang="0">
                <a:pos x="134445" y="416909"/>
              </a:cxn>
              <a:cxn ang="0">
                <a:pos x="109420" y="400022"/>
              </a:cxn>
              <a:cxn ang="0">
                <a:pos x="78740" y="393826"/>
              </a:cxn>
              <a:cxn ang="0">
                <a:pos x="2362835" y="157606"/>
              </a:cxn>
              <a:cxn ang="0">
                <a:pos x="2205228" y="157606"/>
              </a:cxn>
              <a:cxn ang="0">
                <a:pos x="2205228" y="315086"/>
              </a:cxn>
              <a:cxn ang="0">
                <a:pos x="2255025" y="307060"/>
              </a:cxn>
              <a:cxn ang="0">
                <a:pos x="2298287" y="284708"/>
              </a:cxn>
              <a:cxn ang="0">
                <a:pos x="2332411" y="250621"/>
              </a:cxn>
              <a:cxn ang="0">
                <a:pos x="2354795" y="207390"/>
              </a:cxn>
              <a:cxn ang="0">
                <a:pos x="2362835" y="157606"/>
              </a:cxn>
              <a:cxn ang="0">
                <a:pos x="2205228" y="0"/>
              </a:cxn>
              <a:cxn ang="0">
                <a:pos x="2155444" y="8039"/>
              </a:cxn>
              <a:cxn ang="0">
                <a:pos x="2112213" y="30423"/>
              </a:cxn>
              <a:cxn ang="0">
                <a:pos x="2078126" y="64547"/>
              </a:cxn>
              <a:cxn ang="0">
                <a:pos x="2055774" y="107809"/>
              </a:cxn>
              <a:cxn ang="0">
                <a:pos x="2047748" y="157606"/>
              </a:cxn>
              <a:cxn ang="0">
                <a:pos x="2053943" y="188233"/>
              </a:cxn>
              <a:cxn ang="0">
                <a:pos x="2070830" y="213264"/>
              </a:cxn>
              <a:cxn ang="0">
                <a:pos x="2095861" y="230151"/>
              </a:cxn>
              <a:cxn ang="0">
                <a:pos x="2126488" y="236346"/>
              </a:cxn>
              <a:cxn ang="0">
                <a:pos x="2157168" y="230151"/>
              </a:cxn>
              <a:cxn ang="0">
                <a:pos x="2182193" y="213264"/>
              </a:cxn>
              <a:cxn ang="0">
                <a:pos x="2199050" y="188233"/>
              </a:cxn>
              <a:cxn ang="0">
                <a:pos x="2205228" y="157606"/>
              </a:cxn>
              <a:cxn ang="0">
                <a:pos x="2362835" y="157606"/>
              </a:cxn>
              <a:cxn ang="0">
                <a:pos x="2354795" y="107809"/>
              </a:cxn>
              <a:cxn ang="0">
                <a:pos x="2332411" y="64547"/>
              </a:cxn>
              <a:cxn ang="0">
                <a:pos x="2298287" y="30423"/>
              </a:cxn>
              <a:cxn ang="0">
                <a:pos x="2255025" y="8039"/>
              </a:cxn>
              <a:cxn ang="0">
                <a:pos x="2205228" y="0"/>
              </a:cxn>
            </a:cxnLst>
            <a:rect l="0" t="0" r="r" b="b"/>
            <a:pathLst>
              <a:path w="2362834" h="630555">
                <a:moveTo>
                  <a:pt x="78740" y="393826"/>
                </a:moveTo>
                <a:lnTo>
                  <a:pt x="48113" y="400022"/>
                </a:lnTo>
                <a:lnTo>
                  <a:pt x="23082" y="416909"/>
                </a:lnTo>
                <a:lnTo>
                  <a:pt x="6195" y="441940"/>
                </a:lnTo>
                <a:lnTo>
                  <a:pt x="0" y="472566"/>
                </a:lnTo>
                <a:lnTo>
                  <a:pt x="0" y="630046"/>
                </a:lnTo>
                <a:lnTo>
                  <a:pt x="49783" y="622020"/>
                </a:lnTo>
                <a:lnTo>
                  <a:pt x="93014" y="599668"/>
                </a:lnTo>
                <a:lnTo>
                  <a:pt x="127101" y="565581"/>
                </a:lnTo>
                <a:lnTo>
                  <a:pt x="149453" y="522350"/>
                </a:lnTo>
                <a:lnTo>
                  <a:pt x="157479" y="472566"/>
                </a:lnTo>
                <a:lnTo>
                  <a:pt x="151302" y="441940"/>
                </a:lnTo>
                <a:lnTo>
                  <a:pt x="134445" y="416909"/>
                </a:lnTo>
                <a:lnTo>
                  <a:pt x="109420" y="400022"/>
                </a:lnTo>
                <a:lnTo>
                  <a:pt x="78740" y="393826"/>
                </a:lnTo>
                <a:close/>
              </a:path>
              <a:path w="2362834" h="630555">
                <a:moveTo>
                  <a:pt x="2362835" y="157606"/>
                </a:moveTo>
                <a:lnTo>
                  <a:pt x="2205228" y="157606"/>
                </a:lnTo>
                <a:lnTo>
                  <a:pt x="2205228" y="315086"/>
                </a:lnTo>
                <a:lnTo>
                  <a:pt x="2255025" y="307060"/>
                </a:lnTo>
                <a:lnTo>
                  <a:pt x="2298287" y="284708"/>
                </a:lnTo>
                <a:lnTo>
                  <a:pt x="2332411" y="250621"/>
                </a:lnTo>
                <a:lnTo>
                  <a:pt x="2354795" y="207390"/>
                </a:lnTo>
                <a:lnTo>
                  <a:pt x="2362835" y="157606"/>
                </a:lnTo>
                <a:close/>
              </a:path>
              <a:path w="2362834" h="630555">
                <a:moveTo>
                  <a:pt x="2205228" y="0"/>
                </a:moveTo>
                <a:lnTo>
                  <a:pt x="2155444" y="8039"/>
                </a:lnTo>
                <a:lnTo>
                  <a:pt x="2112213" y="30423"/>
                </a:lnTo>
                <a:lnTo>
                  <a:pt x="2078126" y="64547"/>
                </a:lnTo>
                <a:lnTo>
                  <a:pt x="2055774" y="107809"/>
                </a:lnTo>
                <a:lnTo>
                  <a:pt x="2047748" y="157606"/>
                </a:lnTo>
                <a:lnTo>
                  <a:pt x="2053943" y="188233"/>
                </a:lnTo>
                <a:lnTo>
                  <a:pt x="2070830" y="213264"/>
                </a:lnTo>
                <a:lnTo>
                  <a:pt x="2095861" y="230151"/>
                </a:lnTo>
                <a:lnTo>
                  <a:pt x="2126488" y="236346"/>
                </a:lnTo>
                <a:lnTo>
                  <a:pt x="2157168" y="230151"/>
                </a:lnTo>
                <a:lnTo>
                  <a:pt x="2182193" y="213264"/>
                </a:lnTo>
                <a:lnTo>
                  <a:pt x="2199050" y="188233"/>
                </a:lnTo>
                <a:lnTo>
                  <a:pt x="2205228" y="157606"/>
                </a:lnTo>
                <a:lnTo>
                  <a:pt x="2362835" y="157606"/>
                </a:lnTo>
                <a:lnTo>
                  <a:pt x="2354795" y="107809"/>
                </a:lnTo>
                <a:lnTo>
                  <a:pt x="2332411" y="64547"/>
                </a:lnTo>
                <a:lnTo>
                  <a:pt x="2298287" y="30423"/>
                </a:lnTo>
                <a:lnTo>
                  <a:pt x="2255025" y="8039"/>
                </a:lnTo>
                <a:lnTo>
                  <a:pt x="2205228" y="0"/>
                </a:lnTo>
                <a:close/>
              </a:path>
            </a:pathLst>
          </a:custGeom>
          <a:solidFill>
            <a:srgbClr val="9FADC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19" name="object 16"/>
          <p:cNvSpPr>
            <a:spLocks/>
          </p:cNvSpPr>
          <p:nvPr/>
        </p:nvSpPr>
        <p:spPr bwMode="auto">
          <a:xfrm>
            <a:off x="6372225" y="981075"/>
            <a:ext cx="2520950" cy="3168650"/>
          </a:xfrm>
          <a:custGeom>
            <a:avLst/>
            <a:gdLst/>
            <a:ahLst/>
            <a:cxnLst>
              <a:cxn ang="0">
                <a:pos x="0" y="472566"/>
              </a:cxn>
              <a:cxn ang="0">
                <a:pos x="8026" y="422782"/>
              </a:cxn>
              <a:cxn ang="0">
                <a:pos x="30378" y="379552"/>
              </a:cxn>
              <a:cxn ang="0">
                <a:pos x="64465" y="345465"/>
              </a:cxn>
              <a:cxn ang="0">
                <a:pos x="107695" y="323113"/>
              </a:cxn>
              <a:cxn ang="0">
                <a:pos x="157479" y="315086"/>
              </a:cxn>
              <a:cxn ang="0">
                <a:pos x="2205228" y="315086"/>
              </a:cxn>
              <a:cxn ang="0">
                <a:pos x="2205228" y="157606"/>
              </a:cxn>
              <a:cxn ang="0">
                <a:pos x="2213254" y="107809"/>
              </a:cxn>
              <a:cxn ang="0">
                <a:pos x="2235606" y="64547"/>
              </a:cxn>
              <a:cxn ang="0">
                <a:pos x="2269693" y="30423"/>
              </a:cxn>
              <a:cxn ang="0">
                <a:pos x="2312924" y="8039"/>
              </a:cxn>
              <a:cxn ang="0">
                <a:pos x="2362707" y="0"/>
              </a:cxn>
              <a:cxn ang="0">
                <a:pos x="2412505" y="8039"/>
              </a:cxn>
              <a:cxn ang="0">
                <a:pos x="2455767" y="30423"/>
              </a:cxn>
              <a:cxn ang="0">
                <a:pos x="2489891" y="64547"/>
              </a:cxn>
              <a:cxn ang="0">
                <a:pos x="2512275" y="107809"/>
              </a:cxn>
              <a:cxn ang="0">
                <a:pos x="2520315" y="157606"/>
              </a:cxn>
              <a:cxn ang="0">
                <a:pos x="2520315" y="2695829"/>
              </a:cxn>
              <a:cxn ang="0">
                <a:pos x="2512275" y="2745612"/>
              </a:cxn>
              <a:cxn ang="0">
                <a:pos x="2489891" y="2788843"/>
              </a:cxn>
              <a:cxn ang="0">
                <a:pos x="2455767" y="2822930"/>
              </a:cxn>
              <a:cxn ang="0">
                <a:pos x="2412505" y="2845282"/>
              </a:cxn>
              <a:cxn ang="0">
                <a:pos x="2362707" y="2853308"/>
              </a:cxn>
              <a:cxn ang="0">
                <a:pos x="314959" y="2853308"/>
              </a:cxn>
              <a:cxn ang="0">
                <a:pos x="314959" y="3010788"/>
              </a:cxn>
              <a:cxn ang="0">
                <a:pos x="306933" y="3060572"/>
              </a:cxn>
              <a:cxn ang="0">
                <a:pos x="284581" y="3103803"/>
              </a:cxn>
              <a:cxn ang="0">
                <a:pos x="250494" y="3137890"/>
              </a:cxn>
              <a:cxn ang="0">
                <a:pos x="207264" y="3160242"/>
              </a:cxn>
              <a:cxn ang="0">
                <a:pos x="157479" y="3168268"/>
              </a:cxn>
              <a:cxn ang="0">
                <a:pos x="107696" y="3160242"/>
              </a:cxn>
              <a:cxn ang="0">
                <a:pos x="64465" y="3137890"/>
              </a:cxn>
              <a:cxn ang="0">
                <a:pos x="30378" y="3103803"/>
              </a:cxn>
              <a:cxn ang="0">
                <a:pos x="8026" y="3060572"/>
              </a:cxn>
              <a:cxn ang="0">
                <a:pos x="0" y="3010788"/>
              </a:cxn>
              <a:cxn ang="0">
                <a:pos x="0" y="472566"/>
              </a:cxn>
            </a:cxnLst>
            <a:rect l="0" t="0" r="r" b="b"/>
            <a:pathLst>
              <a:path w="2520315" h="3168650">
                <a:moveTo>
                  <a:pt x="0" y="472566"/>
                </a:moveTo>
                <a:lnTo>
                  <a:pt x="8026" y="422782"/>
                </a:lnTo>
                <a:lnTo>
                  <a:pt x="30378" y="379552"/>
                </a:lnTo>
                <a:lnTo>
                  <a:pt x="64465" y="345465"/>
                </a:lnTo>
                <a:lnTo>
                  <a:pt x="107695" y="323113"/>
                </a:lnTo>
                <a:lnTo>
                  <a:pt x="157479" y="315086"/>
                </a:lnTo>
                <a:lnTo>
                  <a:pt x="2205228" y="315086"/>
                </a:lnTo>
                <a:lnTo>
                  <a:pt x="2205228" y="157606"/>
                </a:lnTo>
                <a:lnTo>
                  <a:pt x="2213254" y="107809"/>
                </a:lnTo>
                <a:lnTo>
                  <a:pt x="2235606" y="64547"/>
                </a:lnTo>
                <a:lnTo>
                  <a:pt x="2269693" y="30423"/>
                </a:lnTo>
                <a:lnTo>
                  <a:pt x="2312924" y="8039"/>
                </a:lnTo>
                <a:lnTo>
                  <a:pt x="2362707" y="0"/>
                </a:lnTo>
                <a:lnTo>
                  <a:pt x="2412505" y="8039"/>
                </a:lnTo>
                <a:lnTo>
                  <a:pt x="2455767" y="30423"/>
                </a:lnTo>
                <a:lnTo>
                  <a:pt x="2489891" y="64547"/>
                </a:lnTo>
                <a:lnTo>
                  <a:pt x="2512275" y="107809"/>
                </a:lnTo>
                <a:lnTo>
                  <a:pt x="2520315" y="157606"/>
                </a:lnTo>
                <a:lnTo>
                  <a:pt x="2520315" y="2695829"/>
                </a:lnTo>
                <a:lnTo>
                  <a:pt x="2512275" y="2745612"/>
                </a:lnTo>
                <a:lnTo>
                  <a:pt x="2489891" y="2788843"/>
                </a:lnTo>
                <a:lnTo>
                  <a:pt x="2455767" y="2822930"/>
                </a:lnTo>
                <a:lnTo>
                  <a:pt x="2412505" y="2845282"/>
                </a:lnTo>
                <a:lnTo>
                  <a:pt x="2362707" y="2853308"/>
                </a:lnTo>
                <a:lnTo>
                  <a:pt x="314959" y="2853308"/>
                </a:lnTo>
                <a:lnTo>
                  <a:pt x="314959" y="3010788"/>
                </a:lnTo>
                <a:lnTo>
                  <a:pt x="306933" y="3060572"/>
                </a:lnTo>
                <a:lnTo>
                  <a:pt x="284581" y="3103803"/>
                </a:lnTo>
                <a:lnTo>
                  <a:pt x="250494" y="3137890"/>
                </a:lnTo>
                <a:lnTo>
                  <a:pt x="207264" y="3160242"/>
                </a:lnTo>
                <a:lnTo>
                  <a:pt x="157479" y="3168268"/>
                </a:lnTo>
                <a:lnTo>
                  <a:pt x="107696" y="3160242"/>
                </a:lnTo>
                <a:lnTo>
                  <a:pt x="64465" y="3137890"/>
                </a:lnTo>
                <a:lnTo>
                  <a:pt x="30378" y="3103803"/>
                </a:lnTo>
                <a:lnTo>
                  <a:pt x="8026" y="3060572"/>
                </a:lnTo>
                <a:lnTo>
                  <a:pt x="0" y="3010788"/>
                </a:lnTo>
                <a:lnTo>
                  <a:pt x="0" y="472566"/>
                </a:lnTo>
                <a:close/>
              </a:path>
            </a:pathLst>
          </a:custGeom>
          <a:noFill/>
          <a:ln w="25399">
            <a:solidFill>
              <a:srgbClr val="385D8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20" name="object 17"/>
          <p:cNvSpPr>
            <a:spLocks/>
          </p:cNvSpPr>
          <p:nvPr/>
        </p:nvSpPr>
        <p:spPr bwMode="auto">
          <a:xfrm>
            <a:off x="8577263" y="1138238"/>
            <a:ext cx="315912" cy="157162"/>
          </a:xfrm>
          <a:custGeom>
            <a:avLst/>
            <a:gdLst/>
            <a:ahLst/>
            <a:cxnLst>
              <a:cxn ang="0">
                <a:pos x="0" y="157479"/>
              </a:cxn>
              <a:cxn ang="0">
                <a:pos x="157479" y="157479"/>
              </a:cxn>
              <a:cxn ang="0">
                <a:pos x="207277" y="149453"/>
              </a:cxn>
              <a:cxn ang="0">
                <a:pos x="250539" y="127101"/>
              </a:cxn>
              <a:cxn ang="0">
                <a:pos x="284663" y="93014"/>
              </a:cxn>
              <a:cxn ang="0">
                <a:pos x="307047" y="49784"/>
              </a:cxn>
              <a:cxn ang="0">
                <a:pos x="315087" y="0"/>
              </a:cxn>
            </a:cxnLst>
            <a:rect l="0" t="0" r="r" b="b"/>
            <a:pathLst>
              <a:path w="315595" h="157480">
                <a:moveTo>
                  <a:pt x="0" y="157479"/>
                </a:moveTo>
                <a:lnTo>
                  <a:pt x="157479" y="157479"/>
                </a:lnTo>
                <a:lnTo>
                  <a:pt x="207277" y="149453"/>
                </a:lnTo>
                <a:lnTo>
                  <a:pt x="250539" y="127101"/>
                </a:lnTo>
                <a:lnTo>
                  <a:pt x="284663" y="93014"/>
                </a:lnTo>
                <a:lnTo>
                  <a:pt x="307047" y="49784"/>
                </a:lnTo>
                <a:lnTo>
                  <a:pt x="315087" y="0"/>
                </a:lnTo>
              </a:path>
            </a:pathLst>
          </a:custGeom>
          <a:noFill/>
          <a:ln w="25400">
            <a:solidFill>
              <a:srgbClr val="385D8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21" name="object 18"/>
          <p:cNvSpPr>
            <a:spLocks noChangeArrowheads="1"/>
          </p:cNvSpPr>
          <p:nvPr/>
        </p:nvSpPr>
        <p:spPr bwMode="auto">
          <a:xfrm>
            <a:off x="8564563" y="1125538"/>
            <a:ext cx="182562" cy="1825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2" name="object 19"/>
          <p:cNvSpPr>
            <a:spLocks/>
          </p:cNvSpPr>
          <p:nvPr/>
        </p:nvSpPr>
        <p:spPr bwMode="auto">
          <a:xfrm>
            <a:off x="6372225" y="1374775"/>
            <a:ext cx="314325" cy="236538"/>
          </a:xfrm>
          <a:custGeom>
            <a:avLst/>
            <a:gdLst/>
            <a:ahLst/>
            <a:cxnLst>
              <a:cxn ang="0">
                <a:pos x="157479" y="236219"/>
              </a:cxn>
              <a:cxn ang="0">
                <a:pos x="157479" y="78739"/>
              </a:cxn>
              <a:cxn ang="0">
                <a:pos x="180562" y="23082"/>
              </a:cxn>
              <a:cxn ang="0">
                <a:pos x="236220" y="0"/>
              </a:cxn>
              <a:cxn ang="0">
                <a:pos x="266900" y="6195"/>
              </a:cxn>
              <a:cxn ang="0">
                <a:pos x="291925" y="23082"/>
              </a:cxn>
              <a:cxn ang="0">
                <a:pos x="308782" y="48113"/>
              </a:cxn>
              <a:cxn ang="0">
                <a:pos x="314959" y="78739"/>
              </a:cxn>
              <a:cxn ang="0">
                <a:pos x="306933" y="128523"/>
              </a:cxn>
              <a:cxn ang="0">
                <a:pos x="284581" y="171754"/>
              </a:cxn>
              <a:cxn ang="0">
                <a:pos x="250494" y="205841"/>
              </a:cxn>
              <a:cxn ang="0">
                <a:pos x="207264" y="228193"/>
              </a:cxn>
              <a:cxn ang="0">
                <a:pos x="157479" y="236219"/>
              </a:cxn>
              <a:cxn ang="0">
                <a:pos x="107696" y="228193"/>
              </a:cxn>
              <a:cxn ang="0">
                <a:pos x="64465" y="205841"/>
              </a:cxn>
              <a:cxn ang="0">
                <a:pos x="30378" y="171754"/>
              </a:cxn>
              <a:cxn ang="0">
                <a:pos x="8026" y="128523"/>
              </a:cxn>
              <a:cxn ang="0">
                <a:pos x="0" y="78739"/>
              </a:cxn>
            </a:cxnLst>
            <a:rect l="0" t="0" r="r" b="b"/>
            <a:pathLst>
              <a:path w="314959" h="236219">
                <a:moveTo>
                  <a:pt x="157479" y="236219"/>
                </a:moveTo>
                <a:lnTo>
                  <a:pt x="157479" y="78739"/>
                </a:lnTo>
                <a:lnTo>
                  <a:pt x="180562" y="23082"/>
                </a:lnTo>
                <a:lnTo>
                  <a:pt x="236220" y="0"/>
                </a:lnTo>
                <a:lnTo>
                  <a:pt x="266900" y="6195"/>
                </a:lnTo>
                <a:lnTo>
                  <a:pt x="291925" y="23082"/>
                </a:lnTo>
                <a:lnTo>
                  <a:pt x="308782" y="48113"/>
                </a:lnTo>
                <a:lnTo>
                  <a:pt x="314959" y="78739"/>
                </a:lnTo>
                <a:lnTo>
                  <a:pt x="306933" y="128523"/>
                </a:lnTo>
                <a:lnTo>
                  <a:pt x="284581" y="171754"/>
                </a:lnTo>
                <a:lnTo>
                  <a:pt x="250494" y="205841"/>
                </a:lnTo>
                <a:lnTo>
                  <a:pt x="207264" y="228193"/>
                </a:lnTo>
                <a:lnTo>
                  <a:pt x="157479" y="236219"/>
                </a:lnTo>
                <a:lnTo>
                  <a:pt x="107696" y="228193"/>
                </a:lnTo>
                <a:lnTo>
                  <a:pt x="64465" y="205841"/>
                </a:lnTo>
                <a:lnTo>
                  <a:pt x="30378" y="171754"/>
                </a:lnTo>
                <a:lnTo>
                  <a:pt x="8026" y="128523"/>
                </a:lnTo>
                <a:lnTo>
                  <a:pt x="0" y="78739"/>
                </a:lnTo>
              </a:path>
            </a:pathLst>
          </a:custGeom>
          <a:noFill/>
          <a:ln w="25400">
            <a:solidFill>
              <a:srgbClr val="385D8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23" name="object 20"/>
          <p:cNvSpPr>
            <a:spLocks/>
          </p:cNvSpPr>
          <p:nvPr/>
        </p:nvSpPr>
        <p:spPr bwMode="auto">
          <a:xfrm>
            <a:off x="6686550" y="1452563"/>
            <a:ext cx="0" cy="2381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380741"/>
              </a:cxn>
            </a:cxnLst>
            <a:rect l="0" t="0" r="r" b="b"/>
            <a:pathLst>
              <a:path h="2381250">
                <a:moveTo>
                  <a:pt x="0" y="0"/>
                </a:moveTo>
                <a:lnTo>
                  <a:pt x="0" y="2380741"/>
                </a:lnTo>
              </a:path>
            </a:pathLst>
          </a:custGeom>
          <a:noFill/>
          <a:ln w="25400">
            <a:solidFill>
              <a:srgbClr val="385D8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" name="object 21"/>
          <p:cNvSpPr txBox="1"/>
          <p:nvPr/>
        </p:nvSpPr>
        <p:spPr>
          <a:xfrm>
            <a:off x="6705600" y="2171700"/>
            <a:ext cx="2133600" cy="843180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b="1" spc="-5" dirty="0" smtClean="0">
                <a:latin typeface="Arial Black" pitchFamily="34" charset="0"/>
                <a:cs typeface="Arial" pitchFamily="34" charset="0"/>
              </a:rPr>
              <a:t>20</a:t>
            </a:r>
            <a:r>
              <a:rPr lang="ru-RU" b="1" spc="-5" dirty="0" smtClean="0">
                <a:latin typeface="Arial Black" pitchFamily="34" charset="0"/>
                <a:cs typeface="Arial" pitchFamily="34" charset="0"/>
              </a:rPr>
              <a:t>20</a:t>
            </a:r>
            <a:r>
              <a:rPr b="1" spc="-5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b="1" spc="-5" dirty="0">
                <a:latin typeface="Arial Black" pitchFamily="34" charset="0"/>
                <a:cs typeface="Arial" pitchFamily="34" charset="0"/>
              </a:rPr>
              <a:t>год </a:t>
            </a:r>
            <a:r>
              <a:rPr lang="ru-RU" b="1" spc="-5" dirty="0">
                <a:latin typeface="Arial Black" pitchFamily="34" charset="0"/>
                <a:cs typeface="Arial" pitchFamily="34" charset="0"/>
              </a:rPr>
              <a:t>–</a:t>
            </a:r>
            <a:r>
              <a:rPr b="1" spc="-5" dirty="0">
                <a:latin typeface="Arial Black" pitchFamily="34" charset="0"/>
                <a:cs typeface="Arial" pitchFamily="34" charset="0"/>
              </a:rPr>
              <a:t> </a:t>
            </a:r>
            <a:r>
              <a:rPr lang="ru-RU" b="1" spc="-5" dirty="0" smtClean="0">
                <a:latin typeface="Arial Black" pitchFamily="34" charset="0"/>
                <a:cs typeface="Arial" pitchFamily="34" charset="0"/>
              </a:rPr>
              <a:t>846,8</a:t>
            </a:r>
            <a:endParaRPr b="1" dirty="0">
              <a:latin typeface="Arial Black" pitchFamily="34" charset="0"/>
              <a:cs typeface="Arial" pitchFamily="34" charset="0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5" dirty="0">
                <a:latin typeface="Arial Black" pitchFamily="34" charset="0"/>
                <a:cs typeface="Arial" pitchFamily="34" charset="0"/>
              </a:rPr>
              <a:t>20</a:t>
            </a:r>
            <a:r>
              <a:rPr lang="ru-RU" b="1" spc="-5" dirty="0" smtClean="0">
                <a:latin typeface="Arial Black" pitchFamily="34" charset="0"/>
                <a:cs typeface="Arial" pitchFamily="34" charset="0"/>
              </a:rPr>
              <a:t>21</a:t>
            </a:r>
            <a:r>
              <a:rPr b="1" spc="-5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b="1" spc="-5" dirty="0">
                <a:latin typeface="Arial Black" pitchFamily="34" charset="0"/>
                <a:cs typeface="Arial" pitchFamily="34" charset="0"/>
              </a:rPr>
              <a:t>год </a:t>
            </a:r>
            <a:r>
              <a:rPr lang="ru-RU" b="1" spc="-5" dirty="0">
                <a:latin typeface="Arial Black" pitchFamily="34" charset="0"/>
                <a:cs typeface="Arial" pitchFamily="34" charset="0"/>
              </a:rPr>
              <a:t>–</a:t>
            </a:r>
            <a:r>
              <a:rPr b="1" spc="-5" dirty="0">
                <a:latin typeface="Arial Black" pitchFamily="34" charset="0"/>
                <a:cs typeface="Arial" pitchFamily="34" charset="0"/>
              </a:rPr>
              <a:t> </a:t>
            </a:r>
            <a:r>
              <a:rPr lang="ru-RU" b="1" spc="-5" dirty="0" smtClean="0">
                <a:latin typeface="Arial Black" pitchFamily="34" charset="0"/>
                <a:cs typeface="Arial" pitchFamily="34" charset="0"/>
              </a:rPr>
              <a:t>708,6</a:t>
            </a:r>
            <a:endParaRPr lang="ru-RU" b="1" spc="-5" dirty="0">
              <a:latin typeface="Arial Black" pitchFamily="34" charset="0"/>
              <a:cs typeface="Arial" pitchFamily="34" charset="0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5" dirty="0" smtClean="0">
                <a:latin typeface="Arial Black" pitchFamily="34" charset="0"/>
                <a:cs typeface="Arial" pitchFamily="34" charset="0"/>
              </a:rPr>
              <a:t>202</a:t>
            </a:r>
            <a:r>
              <a:rPr lang="ru-RU" b="1" spc="-5" dirty="0" smtClean="0">
                <a:latin typeface="Arial Black" pitchFamily="34" charset="0"/>
                <a:cs typeface="Arial" pitchFamily="34" charset="0"/>
              </a:rPr>
              <a:t>2</a:t>
            </a:r>
            <a:r>
              <a:rPr b="1" spc="-5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b="1" spc="-5" dirty="0" err="1" smtClean="0">
                <a:latin typeface="Arial Black" pitchFamily="34" charset="0"/>
                <a:cs typeface="Arial" pitchFamily="34" charset="0"/>
              </a:rPr>
              <a:t>год</a:t>
            </a:r>
            <a:r>
              <a:rPr lang="ru-RU" b="1" spc="-5" dirty="0" smtClean="0">
                <a:latin typeface="Arial Black" pitchFamily="34" charset="0"/>
                <a:cs typeface="Arial" pitchFamily="34" charset="0"/>
              </a:rPr>
              <a:t> –</a:t>
            </a:r>
            <a:r>
              <a:rPr b="1" spc="-5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ru-RU" b="1" spc="-5" dirty="0" smtClean="0">
                <a:latin typeface="Arial Black" pitchFamily="34" charset="0"/>
                <a:cs typeface="Arial" pitchFamily="34" charset="0"/>
              </a:rPr>
              <a:t>680,4</a:t>
            </a:r>
            <a:endParaRPr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09800" y="4724400"/>
            <a:ext cx="4608512" cy="1822450"/>
          </a:xfrm>
          <a:custGeom>
            <a:avLst/>
            <a:gdLst/>
            <a:ahLst/>
            <a:cxnLst/>
            <a:rect l="l" t="t" r="r" b="b"/>
            <a:pathLst>
              <a:path w="4608830" h="1823085">
                <a:moveTo>
                  <a:pt x="4608576" y="0"/>
                </a:moveTo>
                <a:lnTo>
                  <a:pt x="4599015" y="47259"/>
                </a:lnTo>
                <a:lnTo>
                  <a:pt x="4572952" y="85851"/>
                </a:lnTo>
                <a:lnTo>
                  <a:pt x="4534316" y="111871"/>
                </a:lnTo>
                <a:lnTo>
                  <a:pt x="4487037" y="121412"/>
                </a:lnTo>
                <a:lnTo>
                  <a:pt x="121539" y="121412"/>
                </a:lnTo>
                <a:lnTo>
                  <a:pt x="74259" y="130972"/>
                </a:lnTo>
                <a:lnTo>
                  <a:pt x="35623" y="157035"/>
                </a:lnTo>
                <a:lnTo>
                  <a:pt x="9560" y="195671"/>
                </a:lnTo>
                <a:lnTo>
                  <a:pt x="0" y="242950"/>
                </a:lnTo>
                <a:lnTo>
                  <a:pt x="0" y="1701152"/>
                </a:lnTo>
                <a:lnTo>
                  <a:pt x="9560" y="1748449"/>
                </a:lnTo>
                <a:lnTo>
                  <a:pt x="35623" y="1787074"/>
                </a:lnTo>
                <a:lnTo>
                  <a:pt x="74259" y="1813116"/>
                </a:lnTo>
                <a:lnTo>
                  <a:pt x="121539" y="1822665"/>
                </a:lnTo>
                <a:lnTo>
                  <a:pt x="168818" y="1813116"/>
                </a:lnTo>
                <a:lnTo>
                  <a:pt x="207454" y="1787074"/>
                </a:lnTo>
                <a:lnTo>
                  <a:pt x="233517" y="1748449"/>
                </a:lnTo>
                <a:lnTo>
                  <a:pt x="243078" y="1701152"/>
                </a:lnTo>
                <a:lnTo>
                  <a:pt x="243078" y="1579638"/>
                </a:lnTo>
                <a:lnTo>
                  <a:pt x="4487037" y="1579638"/>
                </a:lnTo>
                <a:lnTo>
                  <a:pt x="4534316" y="1570089"/>
                </a:lnTo>
                <a:lnTo>
                  <a:pt x="4572952" y="1544046"/>
                </a:lnTo>
                <a:lnTo>
                  <a:pt x="4599015" y="1505422"/>
                </a:lnTo>
                <a:lnTo>
                  <a:pt x="4608576" y="1458125"/>
                </a:lnTo>
                <a:lnTo>
                  <a:pt x="4608576" y="364489"/>
                </a:lnTo>
                <a:lnTo>
                  <a:pt x="121539" y="364489"/>
                </a:lnTo>
                <a:lnTo>
                  <a:pt x="121539" y="242950"/>
                </a:lnTo>
                <a:lnTo>
                  <a:pt x="126309" y="219321"/>
                </a:lnTo>
                <a:lnTo>
                  <a:pt x="139319" y="200025"/>
                </a:lnTo>
                <a:lnTo>
                  <a:pt x="158615" y="187015"/>
                </a:lnTo>
                <a:lnTo>
                  <a:pt x="182245" y="182244"/>
                </a:lnTo>
                <a:lnTo>
                  <a:pt x="4608576" y="182244"/>
                </a:lnTo>
                <a:lnTo>
                  <a:pt x="4608576" y="0"/>
                </a:lnTo>
                <a:close/>
              </a:path>
              <a:path w="4608830" h="1823085">
                <a:moveTo>
                  <a:pt x="4608576" y="182244"/>
                </a:moveTo>
                <a:lnTo>
                  <a:pt x="182245" y="182244"/>
                </a:lnTo>
                <a:lnTo>
                  <a:pt x="205948" y="187015"/>
                </a:lnTo>
                <a:lnTo>
                  <a:pt x="225282" y="200025"/>
                </a:lnTo>
                <a:lnTo>
                  <a:pt x="238305" y="219321"/>
                </a:lnTo>
                <a:lnTo>
                  <a:pt x="243078" y="242950"/>
                </a:lnTo>
                <a:lnTo>
                  <a:pt x="233517" y="290284"/>
                </a:lnTo>
                <a:lnTo>
                  <a:pt x="207454" y="328914"/>
                </a:lnTo>
                <a:lnTo>
                  <a:pt x="168818" y="354947"/>
                </a:lnTo>
                <a:lnTo>
                  <a:pt x="121539" y="364489"/>
                </a:lnTo>
                <a:lnTo>
                  <a:pt x="4608576" y="364489"/>
                </a:lnTo>
                <a:lnTo>
                  <a:pt x="4608576" y="182244"/>
                </a:lnTo>
                <a:close/>
              </a:path>
              <a:path w="4608830" h="1823085">
                <a:moveTo>
                  <a:pt x="4365498" y="0"/>
                </a:moveTo>
                <a:lnTo>
                  <a:pt x="4365498" y="121412"/>
                </a:lnTo>
                <a:lnTo>
                  <a:pt x="4487037" y="121412"/>
                </a:lnTo>
                <a:lnTo>
                  <a:pt x="4487037" y="60706"/>
                </a:lnTo>
                <a:lnTo>
                  <a:pt x="4426331" y="60706"/>
                </a:lnTo>
                <a:lnTo>
                  <a:pt x="4402627" y="55935"/>
                </a:lnTo>
                <a:lnTo>
                  <a:pt x="4383293" y="42925"/>
                </a:lnTo>
                <a:lnTo>
                  <a:pt x="4370270" y="23629"/>
                </a:lnTo>
                <a:lnTo>
                  <a:pt x="4365498" y="0"/>
                </a:lnTo>
                <a:close/>
              </a:path>
              <a:path w="4608830" h="1823085">
                <a:moveTo>
                  <a:pt x="4487037" y="0"/>
                </a:moveTo>
                <a:lnTo>
                  <a:pt x="4482266" y="23629"/>
                </a:lnTo>
                <a:lnTo>
                  <a:pt x="4469257" y="42925"/>
                </a:lnTo>
                <a:lnTo>
                  <a:pt x="4449960" y="55935"/>
                </a:lnTo>
                <a:lnTo>
                  <a:pt x="4426331" y="60706"/>
                </a:lnTo>
                <a:lnTo>
                  <a:pt x="4487037" y="60706"/>
                </a:lnTo>
                <a:lnTo>
                  <a:pt x="4487037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</a:endParaRPr>
          </a:p>
        </p:txBody>
      </p:sp>
      <p:sp>
        <p:nvSpPr>
          <p:cNvPr id="21526" name="object 23"/>
          <p:cNvSpPr>
            <a:spLocks/>
          </p:cNvSpPr>
          <p:nvPr/>
        </p:nvSpPr>
        <p:spPr bwMode="auto">
          <a:xfrm>
            <a:off x="2317750" y="4508500"/>
            <a:ext cx="4486275" cy="487363"/>
          </a:xfrm>
          <a:custGeom>
            <a:avLst/>
            <a:gdLst/>
            <a:ahLst/>
            <a:cxnLst>
              <a:cxn ang="0">
                <a:pos x="60706" y="303783"/>
              </a:cxn>
              <a:cxn ang="0">
                <a:pos x="37076" y="308554"/>
              </a:cxn>
              <a:cxn ang="0">
                <a:pos x="17780" y="321563"/>
              </a:cxn>
              <a:cxn ang="0">
                <a:pos x="4770" y="340860"/>
              </a:cxn>
              <a:cxn ang="0">
                <a:pos x="0" y="364489"/>
              </a:cxn>
              <a:cxn ang="0">
                <a:pos x="0" y="486028"/>
              </a:cxn>
              <a:cxn ang="0">
                <a:pos x="47279" y="476486"/>
              </a:cxn>
              <a:cxn ang="0">
                <a:pos x="85915" y="450453"/>
              </a:cxn>
              <a:cxn ang="0">
                <a:pos x="111978" y="411823"/>
              </a:cxn>
              <a:cxn ang="0">
                <a:pos x="121538" y="364489"/>
              </a:cxn>
              <a:cxn ang="0">
                <a:pos x="116766" y="340860"/>
              </a:cxn>
              <a:cxn ang="0">
                <a:pos x="103743" y="321563"/>
              </a:cxn>
              <a:cxn ang="0">
                <a:pos x="84409" y="308554"/>
              </a:cxn>
              <a:cxn ang="0">
                <a:pos x="60706" y="303783"/>
              </a:cxn>
              <a:cxn ang="0">
                <a:pos x="4487036" y="121538"/>
              </a:cxn>
              <a:cxn ang="0">
                <a:pos x="4365498" y="121538"/>
              </a:cxn>
              <a:cxn ang="0">
                <a:pos x="4365498" y="242950"/>
              </a:cxn>
              <a:cxn ang="0">
                <a:pos x="4412777" y="233410"/>
              </a:cxn>
              <a:cxn ang="0">
                <a:pos x="4451413" y="207390"/>
              </a:cxn>
              <a:cxn ang="0">
                <a:pos x="4477476" y="168798"/>
              </a:cxn>
              <a:cxn ang="0">
                <a:pos x="4487036" y="121538"/>
              </a:cxn>
              <a:cxn ang="0">
                <a:pos x="4365498" y="0"/>
              </a:cxn>
              <a:cxn ang="0">
                <a:pos x="4318218" y="9542"/>
              </a:cxn>
              <a:cxn ang="0">
                <a:pos x="4279582" y="35575"/>
              </a:cxn>
              <a:cxn ang="0">
                <a:pos x="4253519" y="74205"/>
              </a:cxn>
              <a:cxn ang="0">
                <a:pos x="4243958" y="121538"/>
              </a:cxn>
              <a:cxn ang="0">
                <a:pos x="4248731" y="145168"/>
              </a:cxn>
              <a:cxn ang="0">
                <a:pos x="4261754" y="164464"/>
              </a:cxn>
              <a:cxn ang="0">
                <a:pos x="4281088" y="177474"/>
              </a:cxn>
              <a:cxn ang="0">
                <a:pos x="4304791" y="182244"/>
              </a:cxn>
              <a:cxn ang="0">
                <a:pos x="4328421" y="177474"/>
              </a:cxn>
              <a:cxn ang="0">
                <a:pos x="4347718" y="164464"/>
              </a:cxn>
              <a:cxn ang="0">
                <a:pos x="4360727" y="145168"/>
              </a:cxn>
              <a:cxn ang="0">
                <a:pos x="4365498" y="121538"/>
              </a:cxn>
              <a:cxn ang="0">
                <a:pos x="4487036" y="121538"/>
              </a:cxn>
              <a:cxn ang="0">
                <a:pos x="4477476" y="74205"/>
              </a:cxn>
              <a:cxn ang="0">
                <a:pos x="4451413" y="35575"/>
              </a:cxn>
              <a:cxn ang="0">
                <a:pos x="4412777" y="9542"/>
              </a:cxn>
              <a:cxn ang="0">
                <a:pos x="4365498" y="0"/>
              </a:cxn>
            </a:cxnLst>
            <a:rect l="0" t="0" r="r" b="b"/>
            <a:pathLst>
              <a:path w="4487545" h="486410">
                <a:moveTo>
                  <a:pt x="60706" y="303783"/>
                </a:moveTo>
                <a:lnTo>
                  <a:pt x="37076" y="308554"/>
                </a:lnTo>
                <a:lnTo>
                  <a:pt x="17780" y="321563"/>
                </a:lnTo>
                <a:lnTo>
                  <a:pt x="4770" y="340860"/>
                </a:lnTo>
                <a:lnTo>
                  <a:pt x="0" y="364489"/>
                </a:lnTo>
                <a:lnTo>
                  <a:pt x="0" y="486028"/>
                </a:lnTo>
                <a:lnTo>
                  <a:pt x="47279" y="476486"/>
                </a:lnTo>
                <a:lnTo>
                  <a:pt x="85915" y="450453"/>
                </a:lnTo>
                <a:lnTo>
                  <a:pt x="111978" y="411823"/>
                </a:lnTo>
                <a:lnTo>
                  <a:pt x="121538" y="364489"/>
                </a:lnTo>
                <a:lnTo>
                  <a:pt x="116766" y="340860"/>
                </a:lnTo>
                <a:lnTo>
                  <a:pt x="103743" y="321563"/>
                </a:lnTo>
                <a:lnTo>
                  <a:pt x="84409" y="308554"/>
                </a:lnTo>
                <a:lnTo>
                  <a:pt x="60706" y="303783"/>
                </a:lnTo>
                <a:close/>
              </a:path>
              <a:path w="4487545" h="486410">
                <a:moveTo>
                  <a:pt x="4487036" y="121538"/>
                </a:moveTo>
                <a:lnTo>
                  <a:pt x="4365498" y="121538"/>
                </a:lnTo>
                <a:lnTo>
                  <a:pt x="4365498" y="242950"/>
                </a:lnTo>
                <a:lnTo>
                  <a:pt x="4412777" y="233410"/>
                </a:lnTo>
                <a:lnTo>
                  <a:pt x="4451413" y="207390"/>
                </a:lnTo>
                <a:lnTo>
                  <a:pt x="4477476" y="168798"/>
                </a:lnTo>
                <a:lnTo>
                  <a:pt x="4487036" y="121538"/>
                </a:lnTo>
                <a:close/>
              </a:path>
              <a:path w="4487545" h="486410">
                <a:moveTo>
                  <a:pt x="4365498" y="0"/>
                </a:moveTo>
                <a:lnTo>
                  <a:pt x="4318218" y="9542"/>
                </a:lnTo>
                <a:lnTo>
                  <a:pt x="4279582" y="35575"/>
                </a:lnTo>
                <a:lnTo>
                  <a:pt x="4253519" y="74205"/>
                </a:lnTo>
                <a:lnTo>
                  <a:pt x="4243958" y="121538"/>
                </a:lnTo>
                <a:lnTo>
                  <a:pt x="4248731" y="145168"/>
                </a:lnTo>
                <a:lnTo>
                  <a:pt x="4261754" y="164464"/>
                </a:lnTo>
                <a:lnTo>
                  <a:pt x="4281088" y="177474"/>
                </a:lnTo>
                <a:lnTo>
                  <a:pt x="4304791" y="182244"/>
                </a:lnTo>
                <a:lnTo>
                  <a:pt x="4328421" y="177474"/>
                </a:lnTo>
                <a:lnTo>
                  <a:pt x="4347718" y="164464"/>
                </a:lnTo>
                <a:lnTo>
                  <a:pt x="4360727" y="145168"/>
                </a:lnTo>
                <a:lnTo>
                  <a:pt x="4365498" y="121538"/>
                </a:lnTo>
                <a:lnTo>
                  <a:pt x="4487036" y="121538"/>
                </a:lnTo>
                <a:lnTo>
                  <a:pt x="4477476" y="74205"/>
                </a:lnTo>
                <a:lnTo>
                  <a:pt x="4451413" y="35575"/>
                </a:lnTo>
                <a:lnTo>
                  <a:pt x="4412777" y="9542"/>
                </a:lnTo>
                <a:lnTo>
                  <a:pt x="4365498" y="0"/>
                </a:lnTo>
                <a:close/>
              </a:path>
            </a:pathLst>
          </a:custGeom>
          <a:solidFill>
            <a:srgbClr val="9FADC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27" name="object 24"/>
          <p:cNvSpPr>
            <a:spLocks/>
          </p:cNvSpPr>
          <p:nvPr/>
        </p:nvSpPr>
        <p:spPr bwMode="auto">
          <a:xfrm>
            <a:off x="2195513" y="4508500"/>
            <a:ext cx="4608512" cy="1944688"/>
          </a:xfrm>
          <a:custGeom>
            <a:avLst/>
            <a:gdLst/>
            <a:ahLst/>
            <a:cxnLst>
              <a:cxn ang="0">
                <a:pos x="0" y="364489"/>
              </a:cxn>
              <a:cxn ang="0">
                <a:pos x="9560" y="317210"/>
              </a:cxn>
              <a:cxn ang="0">
                <a:pos x="35623" y="278574"/>
              </a:cxn>
              <a:cxn ang="0">
                <a:pos x="74259" y="252511"/>
              </a:cxn>
              <a:cxn ang="0">
                <a:pos x="121539" y="242950"/>
              </a:cxn>
              <a:cxn ang="0">
                <a:pos x="4365498" y="242950"/>
              </a:cxn>
              <a:cxn ang="0">
                <a:pos x="4365498" y="121538"/>
              </a:cxn>
              <a:cxn ang="0">
                <a:pos x="4375058" y="74205"/>
              </a:cxn>
              <a:cxn ang="0">
                <a:pos x="4401121" y="35575"/>
              </a:cxn>
              <a:cxn ang="0">
                <a:pos x="4439757" y="9542"/>
              </a:cxn>
              <a:cxn ang="0">
                <a:pos x="4487037" y="0"/>
              </a:cxn>
              <a:cxn ang="0">
                <a:pos x="4534316" y="9542"/>
              </a:cxn>
              <a:cxn ang="0">
                <a:pos x="4572952" y="35575"/>
              </a:cxn>
              <a:cxn ang="0">
                <a:pos x="4599015" y="74205"/>
              </a:cxn>
              <a:cxn ang="0">
                <a:pos x="4608576" y="121538"/>
              </a:cxn>
              <a:cxn ang="0">
                <a:pos x="4608576" y="1579664"/>
              </a:cxn>
              <a:cxn ang="0">
                <a:pos x="4599015" y="1626961"/>
              </a:cxn>
              <a:cxn ang="0">
                <a:pos x="4572952" y="1665585"/>
              </a:cxn>
              <a:cxn ang="0">
                <a:pos x="4534316" y="1691628"/>
              </a:cxn>
              <a:cxn ang="0">
                <a:pos x="4487037" y="1701177"/>
              </a:cxn>
              <a:cxn ang="0">
                <a:pos x="243078" y="1701177"/>
              </a:cxn>
              <a:cxn ang="0">
                <a:pos x="243078" y="1822691"/>
              </a:cxn>
              <a:cxn ang="0">
                <a:pos x="233517" y="1869988"/>
              </a:cxn>
              <a:cxn ang="0">
                <a:pos x="207454" y="1908613"/>
              </a:cxn>
              <a:cxn ang="0">
                <a:pos x="168818" y="1934655"/>
              </a:cxn>
              <a:cxn ang="0">
                <a:pos x="121539" y="1944204"/>
              </a:cxn>
              <a:cxn ang="0">
                <a:pos x="74259" y="1934655"/>
              </a:cxn>
              <a:cxn ang="0">
                <a:pos x="35623" y="1908613"/>
              </a:cxn>
              <a:cxn ang="0">
                <a:pos x="9560" y="1869988"/>
              </a:cxn>
              <a:cxn ang="0">
                <a:pos x="0" y="1822691"/>
              </a:cxn>
              <a:cxn ang="0">
                <a:pos x="0" y="364489"/>
              </a:cxn>
            </a:cxnLst>
            <a:rect l="0" t="0" r="r" b="b"/>
            <a:pathLst>
              <a:path w="4608830" h="1944370">
                <a:moveTo>
                  <a:pt x="0" y="364489"/>
                </a:moveTo>
                <a:lnTo>
                  <a:pt x="9560" y="317210"/>
                </a:lnTo>
                <a:lnTo>
                  <a:pt x="35623" y="278574"/>
                </a:lnTo>
                <a:lnTo>
                  <a:pt x="74259" y="252511"/>
                </a:lnTo>
                <a:lnTo>
                  <a:pt x="121539" y="242950"/>
                </a:lnTo>
                <a:lnTo>
                  <a:pt x="4365498" y="242950"/>
                </a:lnTo>
                <a:lnTo>
                  <a:pt x="4365498" y="121538"/>
                </a:lnTo>
                <a:lnTo>
                  <a:pt x="4375058" y="74205"/>
                </a:lnTo>
                <a:lnTo>
                  <a:pt x="4401121" y="35575"/>
                </a:lnTo>
                <a:lnTo>
                  <a:pt x="4439757" y="9542"/>
                </a:lnTo>
                <a:lnTo>
                  <a:pt x="4487037" y="0"/>
                </a:lnTo>
                <a:lnTo>
                  <a:pt x="4534316" y="9542"/>
                </a:lnTo>
                <a:lnTo>
                  <a:pt x="4572952" y="35575"/>
                </a:lnTo>
                <a:lnTo>
                  <a:pt x="4599015" y="74205"/>
                </a:lnTo>
                <a:lnTo>
                  <a:pt x="4608576" y="121538"/>
                </a:lnTo>
                <a:lnTo>
                  <a:pt x="4608576" y="1579664"/>
                </a:lnTo>
                <a:lnTo>
                  <a:pt x="4599015" y="1626961"/>
                </a:lnTo>
                <a:lnTo>
                  <a:pt x="4572952" y="1665585"/>
                </a:lnTo>
                <a:lnTo>
                  <a:pt x="4534316" y="1691628"/>
                </a:lnTo>
                <a:lnTo>
                  <a:pt x="4487037" y="1701177"/>
                </a:lnTo>
                <a:lnTo>
                  <a:pt x="243078" y="1701177"/>
                </a:lnTo>
                <a:lnTo>
                  <a:pt x="243078" y="1822691"/>
                </a:lnTo>
                <a:lnTo>
                  <a:pt x="233517" y="1869988"/>
                </a:lnTo>
                <a:lnTo>
                  <a:pt x="207454" y="1908613"/>
                </a:lnTo>
                <a:lnTo>
                  <a:pt x="168818" y="1934655"/>
                </a:lnTo>
                <a:lnTo>
                  <a:pt x="121539" y="1944204"/>
                </a:lnTo>
                <a:lnTo>
                  <a:pt x="74259" y="1934655"/>
                </a:lnTo>
                <a:lnTo>
                  <a:pt x="35623" y="1908613"/>
                </a:lnTo>
                <a:lnTo>
                  <a:pt x="9560" y="1869988"/>
                </a:lnTo>
                <a:lnTo>
                  <a:pt x="0" y="1822691"/>
                </a:lnTo>
                <a:lnTo>
                  <a:pt x="0" y="364489"/>
                </a:lnTo>
                <a:close/>
              </a:path>
            </a:pathLst>
          </a:custGeom>
          <a:noFill/>
          <a:ln w="25400">
            <a:solidFill>
              <a:srgbClr val="385D8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28" name="object 25"/>
          <p:cNvSpPr>
            <a:spLocks/>
          </p:cNvSpPr>
          <p:nvPr/>
        </p:nvSpPr>
        <p:spPr bwMode="auto">
          <a:xfrm>
            <a:off x="6561138" y="4630738"/>
            <a:ext cx="242887" cy="122237"/>
          </a:xfrm>
          <a:custGeom>
            <a:avLst/>
            <a:gdLst/>
            <a:ahLst/>
            <a:cxnLst>
              <a:cxn ang="0">
                <a:pos x="0" y="121412"/>
              </a:cxn>
              <a:cxn ang="0">
                <a:pos x="121539" y="121412"/>
              </a:cxn>
              <a:cxn ang="0">
                <a:pos x="168818" y="111871"/>
              </a:cxn>
              <a:cxn ang="0">
                <a:pos x="207454" y="85851"/>
              </a:cxn>
              <a:cxn ang="0">
                <a:pos x="233517" y="47259"/>
              </a:cxn>
              <a:cxn ang="0">
                <a:pos x="243077" y="0"/>
              </a:cxn>
            </a:cxnLst>
            <a:rect l="0" t="0" r="r" b="b"/>
            <a:pathLst>
              <a:path w="243204" h="121920">
                <a:moveTo>
                  <a:pt x="0" y="121412"/>
                </a:moveTo>
                <a:lnTo>
                  <a:pt x="121539" y="121412"/>
                </a:lnTo>
                <a:lnTo>
                  <a:pt x="168818" y="111871"/>
                </a:lnTo>
                <a:lnTo>
                  <a:pt x="207454" y="85851"/>
                </a:lnTo>
                <a:lnTo>
                  <a:pt x="233517" y="47259"/>
                </a:lnTo>
                <a:lnTo>
                  <a:pt x="243077" y="0"/>
                </a:lnTo>
              </a:path>
            </a:pathLst>
          </a:custGeom>
          <a:noFill/>
          <a:ln w="25400">
            <a:solidFill>
              <a:srgbClr val="385D8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29" name="object 26"/>
          <p:cNvSpPr>
            <a:spLocks noChangeArrowheads="1"/>
          </p:cNvSpPr>
          <p:nvPr/>
        </p:nvSpPr>
        <p:spPr bwMode="auto">
          <a:xfrm>
            <a:off x="6548438" y="4618038"/>
            <a:ext cx="147637" cy="1460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30" name="object 27"/>
          <p:cNvSpPr>
            <a:spLocks/>
          </p:cNvSpPr>
          <p:nvPr/>
        </p:nvSpPr>
        <p:spPr bwMode="auto">
          <a:xfrm>
            <a:off x="2195513" y="4813300"/>
            <a:ext cx="242887" cy="182563"/>
          </a:xfrm>
          <a:custGeom>
            <a:avLst/>
            <a:gdLst/>
            <a:ahLst/>
            <a:cxnLst>
              <a:cxn ang="0">
                <a:pos x="121539" y="182244"/>
              </a:cxn>
              <a:cxn ang="0">
                <a:pos x="121539" y="60705"/>
              </a:cxn>
              <a:cxn ang="0">
                <a:pos x="139319" y="17779"/>
              </a:cxn>
              <a:cxn ang="0">
                <a:pos x="182245" y="0"/>
              </a:cxn>
              <a:cxn ang="0">
                <a:pos x="205948" y="4770"/>
              </a:cxn>
              <a:cxn ang="0">
                <a:pos x="225282" y="17779"/>
              </a:cxn>
              <a:cxn ang="0">
                <a:pos x="238305" y="37076"/>
              </a:cxn>
              <a:cxn ang="0">
                <a:pos x="243078" y="60705"/>
              </a:cxn>
              <a:cxn ang="0">
                <a:pos x="233517" y="108039"/>
              </a:cxn>
              <a:cxn ang="0">
                <a:pos x="207454" y="146669"/>
              </a:cxn>
              <a:cxn ang="0">
                <a:pos x="168818" y="172702"/>
              </a:cxn>
              <a:cxn ang="0">
                <a:pos x="121539" y="182244"/>
              </a:cxn>
              <a:cxn ang="0">
                <a:pos x="74259" y="172702"/>
              </a:cxn>
              <a:cxn ang="0">
                <a:pos x="35623" y="146669"/>
              </a:cxn>
              <a:cxn ang="0">
                <a:pos x="9560" y="108039"/>
              </a:cxn>
              <a:cxn ang="0">
                <a:pos x="0" y="60705"/>
              </a:cxn>
            </a:cxnLst>
            <a:rect l="0" t="0" r="r" b="b"/>
            <a:pathLst>
              <a:path w="243205" h="182245">
                <a:moveTo>
                  <a:pt x="121539" y="182244"/>
                </a:moveTo>
                <a:lnTo>
                  <a:pt x="121539" y="60705"/>
                </a:lnTo>
                <a:lnTo>
                  <a:pt x="139319" y="17779"/>
                </a:lnTo>
                <a:lnTo>
                  <a:pt x="182245" y="0"/>
                </a:lnTo>
                <a:lnTo>
                  <a:pt x="205948" y="4770"/>
                </a:lnTo>
                <a:lnTo>
                  <a:pt x="225282" y="17779"/>
                </a:lnTo>
                <a:lnTo>
                  <a:pt x="238305" y="37076"/>
                </a:lnTo>
                <a:lnTo>
                  <a:pt x="243078" y="60705"/>
                </a:lnTo>
                <a:lnTo>
                  <a:pt x="233517" y="108039"/>
                </a:lnTo>
                <a:lnTo>
                  <a:pt x="207454" y="146669"/>
                </a:lnTo>
                <a:lnTo>
                  <a:pt x="168818" y="172702"/>
                </a:lnTo>
                <a:lnTo>
                  <a:pt x="121539" y="182244"/>
                </a:lnTo>
                <a:lnTo>
                  <a:pt x="74259" y="172702"/>
                </a:lnTo>
                <a:lnTo>
                  <a:pt x="35623" y="146669"/>
                </a:lnTo>
                <a:lnTo>
                  <a:pt x="9560" y="108039"/>
                </a:lnTo>
                <a:lnTo>
                  <a:pt x="0" y="60705"/>
                </a:lnTo>
              </a:path>
            </a:pathLst>
          </a:custGeom>
          <a:noFill/>
          <a:ln w="25400">
            <a:solidFill>
              <a:srgbClr val="385D8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31" name="object 28"/>
          <p:cNvSpPr>
            <a:spLocks/>
          </p:cNvSpPr>
          <p:nvPr/>
        </p:nvSpPr>
        <p:spPr bwMode="auto">
          <a:xfrm>
            <a:off x="2438400" y="4873625"/>
            <a:ext cx="0" cy="1336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36687"/>
              </a:cxn>
            </a:cxnLst>
            <a:rect l="0" t="0" r="r" b="b"/>
            <a:pathLst>
              <a:path h="1337310">
                <a:moveTo>
                  <a:pt x="0" y="0"/>
                </a:moveTo>
                <a:lnTo>
                  <a:pt x="0" y="1336687"/>
                </a:lnTo>
              </a:path>
            </a:pathLst>
          </a:custGeom>
          <a:noFill/>
          <a:ln w="25400">
            <a:solidFill>
              <a:srgbClr val="385D8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" name="object 29"/>
          <p:cNvSpPr txBox="1"/>
          <p:nvPr/>
        </p:nvSpPr>
        <p:spPr>
          <a:xfrm>
            <a:off x="3200400" y="4114800"/>
            <a:ext cx="2514600" cy="1902444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sz="2000" b="1" dirty="0" smtClean="0">
                <a:solidFill>
                  <a:srgbClr val="943735"/>
                </a:solidFill>
                <a:latin typeface="Arial Black" pitchFamily="34" charset="0"/>
                <a:cs typeface="Arial" charset="0"/>
              </a:rPr>
              <a:t>Дефицит (-) Профицит (+)</a:t>
            </a:r>
            <a:endParaRPr lang="ru-RU" sz="2000" b="1" dirty="0">
              <a:latin typeface="Arial Black" pitchFamily="34" charset="0"/>
              <a:cs typeface="Arial" charset="0"/>
            </a:endParaRPr>
          </a:p>
          <a:p>
            <a:pPr>
              <a:spcBef>
                <a:spcPts val="50"/>
              </a:spcBef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  <a:cs typeface="Arial" charset="0"/>
              </a:rPr>
              <a:t>    2020 </a:t>
            </a:r>
            <a:r>
              <a:rPr lang="ru-RU" b="1" dirty="0">
                <a:latin typeface="Arial Black" pitchFamily="34" charset="0"/>
                <a:cs typeface="Arial" charset="0"/>
              </a:rPr>
              <a:t>год </a:t>
            </a:r>
            <a:r>
              <a:rPr lang="ru-RU" b="1" dirty="0" smtClean="0">
                <a:latin typeface="Arial Black" pitchFamily="34" charset="0"/>
                <a:cs typeface="Arial" charset="0"/>
              </a:rPr>
              <a:t> –18,6        </a:t>
            </a:r>
          </a:p>
          <a:p>
            <a:pPr algn="ctr"/>
            <a:r>
              <a:rPr lang="ru-RU" b="1" dirty="0" smtClean="0">
                <a:latin typeface="Arial Black" pitchFamily="34" charset="0"/>
                <a:cs typeface="Arial" charset="0"/>
              </a:rPr>
              <a:t>    2021 год  –13,7</a:t>
            </a:r>
            <a:endParaRPr lang="ru-RU" b="1" dirty="0">
              <a:latin typeface="Arial Black" pitchFamily="34" charset="0"/>
              <a:cs typeface="Arial" charset="0"/>
            </a:endParaRPr>
          </a:p>
          <a:p>
            <a:pPr algn="ctr">
              <a:spcBef>
                <a:spcPts val="13"/>
              </a:spcBef>
            </a:pPr>
            <a:r>
              <a:rPr lang="ru-RU" b="1" dirty="0" smtClean="0">
                <a:latin typeface="Arial Black" pitchFamily="34" charset="0"/>
                <a:cs typeface="Arial" charset="0"/>
              </a:rPr>
              <a:t>    2022 год  +15,4</a:t>
            </a:r>
            <a:endParaRPr lang="ru-RU" b="1" dirty="0">
              <a:latin typeface="Arial Black" pitchFamily="34" charset="0"/>
              <a:cs typeface="Arial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0" y="0"/>
            <a:ext cx="914400" cy="914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3474</TotalTime>
  <Words>687</Words>
  <Application>Microsoft Office PowerPoint</Application>
  <PresentationFormat>Экран (4:3)</PresentationFormat>
  <Paragraphs>220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Тема Office</vt:lpstr>
      <vt:lpstr>Worksheet</vt:lpstr>
      <vt:lpstr>Лист Microsoft Office Excel 97-2003</vt:lpstr>
      <vt:lpstr>Лист</vt:lpstr>
      <vt:lpstr>Бюджет города Ливны на 2020  год и на плановый  период 2021 и 2022  годов</vt:lpstr>
      <vt:lpstr>Слайд 2</vt:lpstr>
      <vt:lpstr>Слайд 3</vt:lpstr>
      <vt:lpstr>Слайд 4</vt:lpstr>
      <vt:lpstr>Слайд 5</vt:lpstr>
      <vt:lpstr>Слайд 6</vt:lpstr>
      <vt:lpstr>Слайд 7</vt:lpstr>
      <vt:lpstr>ОСНОВЫ СОСТАВЛЕНИЯ ПРОЕКТА БЮДЖЕТА</vt:lpstr>
      <vt:lpstr>ОСНОВНЫЕ ХАРАКТЕРИСТИКИ БЮДЖЕТА</vt:lpstr>
      <vt:lpstr>СТРУКТУРА ДОХОДОВ БЮДЖЕТА ГОРОДА ЛИВНЫ</vt:lpstr>
      <vt:lpstr>НАЛОГОВЫЕ ДОХОДЫ</vt:lpstr>
      <vt:lpstr>НЕНАЛОГОВЫЕ ДОХОДЫ</vt:lpstr>
      <vt:lpstr>БЕЗВОЗМЕЗДНЫЕ ПОСТУПЛЕНИЯ  </vt:lpstr>
      <vt:lpstr>Слайд 14</vt:lpstr>
      <vt:lpstr>Слайд 15</vt:lpstr>
      <vt:lpstr>Слайд 16</vt:lpstr>
      <vt:lpstr>Основные муниципальные программы социальной направленности</vt:lpstr>
      <vt:lpstr>СТРУКТУРА РАСХОДОВ БЮДЖЕТА  В СФЕРЕ ОБРАЗОВАНИЯ          НА 2020 ГОД</vt:lpstr>
      <vt:lpstr>РАСХОДЫ БЮДЖЕТА  В СФЕРЕ СОЦИАЛЬНОЙ ПОЛИТИКИ, КУЛЬТУРЫ  И СПОРТА   НА 2020 ГОД</vt:lpstr>
      <vt:lpstr>Основные муниципальные программы в сфере жилищно-коммунального хозяйства и национальной экономики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315</cp:revision>
  <dcterms:created xsi:type="dcterms:W3CDTF">2018-11-13T06:15:04Z</dcterms:created>
  <dcterms:modified xsi:type="dcterms:W3CDTF">2020-05-12T16:02:13Z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2018-01-31T00:00:00Z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2018-11-13T00:00:00Z</vt:filetime>
  </property>
</Properties>
</file>