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322" r:id="rId2"/>
    <p:sldId id="315" r:id="rId3"/>
    <p:sldId id="318" r:id="rId4"/>
    <p:sldId id="317" r:id="rId5"/>
    <p:sldId id="311" r:id="rId6"/>
    <p:sldId id="320" r:id="rId7"/>
    <p:sldId id="304" r:id="rId8"/>
    <p:sldId id="305" r:id="rId9"/>
    <p:sldId id="306" r:id="rId10"/>
    <p:sldId id="290" r:id="rId11"/>
    <p:sldId id="291" r:id="rId12"/>
    <p:sldId id="292" r:id="rId13"/>
    <p:sldId id="293" r:id="rId14"/>
    <p:sldId id="296" r:id="rId15"/>
    <p:sldId id="300" r:id="rId16"/>
  </p:sldIdLst>
  <p:sldSz cx="9144000" cy="5143500" type="screen16x9"/>
  <p:notesSz cx="9144000" cy="6858000"/>
  <p:custDataLst>
    <p:tags r:id="rId18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FF99"/>
    <a:srgbClr val="FFCCFF"/>
    <a:srgbClr val="CCFFFF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985" autoAdjust="0"/>
    <p:restoredTop sz="94595" autoAdjust="0"/>
  </p:normalViewPr>
  <p:slideViewPr>
    <p:cSldViewPr>
      <p:cViewPr varScale="1">
        <p:scale>
          <a:sx n="75" d="100"/>
          <a:sy n="75" d="100"/>
        </p:scale>
        <p:origin x="-96" y="-12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7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6B74B01-C093-4AF0-A95C-C38637422AA8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238F3-B76B-4FE1-A178-0640F317AE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F913CBE-61B3-44F9-A836-76D382253928}" type="slidenum">
              <a:rPr lang="ru-RU" sz="1200"/>
              <a:pPr algn="r"/>
              <a:t>1</a:t>
            </a:fld>
            <a:endParaRPr 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3795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104C581-3E15-495B-96DC-B1685D37AA66}" type="slidenum">
              <a:rPr lang="ru-RU" sz="1200"/>
              <a:pPr algn="r"/>
              <a:t>10</a:t>
            </a:fld>
            <a:endParaRPr 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5843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E4BB7D5-14C4-40C7-B057-5E39592F3A2A}" type="slidenum">
              <a:rPr lang="ru-RU" sz="1200"/>
              <a:pPr algn="r"/>
              <a:t>11</a:t>
            </a:fld>
            <a:endParaRPr 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7891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E8EA610-DD7D-46E4-8438-F229DF8DAFB4}" type="slidenum">
              <a:rPr lang="ru-RU" sz="1200"/>
              <a:pPr algn="r"/>
              <a:t>12</a:t>
            </a:fld>
            <a:endParaRPr 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9939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251114D-37C4-4FD9-BE04-D05CE97B2BA1}" type="slidenum">
              <a:rPr lang="ru-RU" sz="1200"/>
              <a:pPr algn="r"/>
              <a:t>13</a:t>
            </a:fld>
            <a:endParaRPr 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1987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C03F610-7845-44ED-8C5A-1E298066A020}" type="slidenum">
              <a:rPr lang="ru-RU" sz="1200"/>
              <a:pPr algn="r"/>
              <a:t>14</a:t>
            </a:fld>
            <a:endParaRPr 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4035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6572C5C-E72D-47E3-B169-F05018049BDE}" type="slidenum">
              <a:rPr lang="ru-RU" sz="1200"/>
              <a:pPr algn="r"/>
              <a:t>15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5363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FCD00D-3967-40BE-B728-F5FE26D290C0}" type="slidenum">
              <a:rPr lang="ru-RU" sz="1200"/>
              <a:pPr algn="r"/>
              <a:t>2</a:t>
            </a:fld>
            <a:endParaRPr 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7411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E491087-235E-4688-95E6-35D2A959065F}" type="slidenum">
              <a:rPr lang="ru-RU" sz="1200"/>
              <a:pPr algn="r"/>
              <a:t>3</a:t>
            </a:fld>
            <a:endParaRPr 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9459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6351142-726B-448D-A537-EB6EE67DD244}" type="slidenum">
              <a:rPr lang="ru-RU" sz="1200"/>
              <a:pPr algn="r"/>
              <a:t>4</a:t>
            </a:fld>
            <a:endParaRPr 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0E51ABB-C976-40A0-B50A-6122E9D951E4}" type="slidenum">
              <a:rPr lang="ru-RU" sz="1200"/>
              <a:pPr algn="r"/>
              <a:t>5</a:t>
            </a:fld>
            <a:endParaRPr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7108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C19359B-9CAC-46BF-86E6-530EB9697071}" type="slidenum">
              <a:rPr lang="ru-RU" sz="1200"/>
              <a:pPr algn="r"/>
              <a:t>6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23555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FEA8EE5-6988-4265-A557-7007405961B9}" type="slidenum">
              <a:rPr lang="ru-RU" sz="1200"/>
              <a:pPr algn="r"/>
              <a:t>7</a:t>
            </a:fld>
            <a:endParaRPr 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25603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4B35A2-D7C9-41A0-AF87-931FDA053685}" type="slidenum">
              <a:rPr lang="ru-RU" sz="1200"/>
              <a:pPr algn="r"/>
              <a:t>8</a:t>
            </a:fld>
            <a:endParaRPr 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E0B5E2-48B3-4E45-90A9-2508278CC5E8}" type="slidenum">
              <a:rPr lang="ru-RU" sz="1200"/>
              <a:pPr algn="r"/>
              <a:t>9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05A77-21A7-42E3-B4FE-0E34697D9664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CA36D-5539-46A4-8254-1E7ABBFB66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9F966-4F00-4079-8CDF-34144BB641A2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ED48A-D697-43D6-814C-E8392AF6CE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0F87C-E1FB-4420-9352-609526C2058D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4C87F-E80F-4F11-8B57-F2015F931A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2A476-0CAC-45D7-A161-E27BBDE4BFB6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C54F6-3D18-4009-8DEB-0311D3462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41E0C-419E-45FD-99AA-FB875A611CFA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B9434-9FF2-4EB3-9191-7665287AF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4264-2229-4917-AD54-D9A6E2A3A712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178B7-9BCB-4ECD-BB09-DC2632843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67FA7-727E-4A19-9242-3456CC395D56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3AF96-AD50-4C1D-AAD3-C41166795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45224-48D3-4A76-8B27-97DC0CEC9C98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1F292-BF68-41AC-90EF-900262FED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AD9D2-DC84-4B47-AC11-51676D612D46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5587D-253B-4170-8ED4-C70BE767A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C46C-63A2-4F30-98B4-461BB744CB6C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4A5CE-D306-4848-B120-CFF3D66AC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9AC85-549B-408C-83D3-7CEABF0CF952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1E7C5-A568-4E07-90BC-A93C46EBC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5A62E6-0946-4819-B5A7-04ECDDCB9D4C}" type="datetimeFigureOut">
              <a:rPr lang="ru-RU"/>
              <a:pPr>
                <a:defRPr/>
              </a:pPr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AE615C-268E-45CE-BF3C-ED6F6C5089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ransition>
    <p:spli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6"/>
          <p:cNvSpPr txBox="1">
            <a:spLocks noChangeArrowheads="1"/>
          </p:cNvSpPr>
          <p:nvPr/>
        </p:nvSpPr>
        <p:spPr bwMode="auto">
          <a:xfrm>
            <a:off x="0" y="123825"/>
            <a:ext cx="8858250" cy="274638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Пушкина, д.8</a:t>
            </a:r>
          </a:p>
        </p:txBody>
      </p:sp>
      <p:graphicFrame>
        <p:nvGraphicFramePr>
          <p:cNvPr id="49201" name="Group 49"/>
          <p:cNvGraphicFramePr>
            <a:graphicFrameLocks noGrp="1"/>
          </p:cNvGraphicFramePr>
          <p:nvPr/>
        </p:nvGraphicFramePr>
        <p:xfrm>
          <a:off x="0" y="700088"/>
          <a:ext cx="4716463" cy="3024187"/>
        </p:xfrm>
        <a:graphic>
          <a:graphicData uri="http://schemas.openxmlformats.org/drawingml/2006/table">
            <a:tbl>
              <a:tblPr/>
              <a:tblGrid>
                <a:gridCol w="423863"/>
                <a:gridCol w="2390775"/>
                <a:gridCol w="1901825"/>
              </a:tblGrid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255,1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Нежилое здание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объекта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980000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земельного участка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312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77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культурного наследия, Дом жилой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XIX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века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895850" y="700088"/>
          <a:ext cx="4248150" cy="352425"/>
        </p:xfrm>
        <a:graphic>
          <a:graphicData uri="http://schemas.openxmlformats.org/drawingml/2006/table">
            <a:tbl>
              <a:tblPr/>
              <a:tblGrid>
                <a:gridCol w="4248150"/>
              </a:tblGrid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Фотография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49194" name="Picture 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347788"/>
            <a:ext cx="3924300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457200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Свердлова, д.66</a:t>
            </a:r>
          </a:p>
          <a:p>
            <a:pPr algn="ctr" eaLnBrk="0" hangingPunct="0"/>
            <a:endParaRPr lang="ru-RU" sz="1200" b="1">
              <a:solidFill>
                <a:schemeClr val="bg1"/>
              </a:solidFill>
            </a:endParaRPr>
          </a:p>
        </p:txBody>
      </p:sp>
      <p:graphicFrame>
        <p:nvGraphicFramePr>
          <p:cNvPr id="18500" name="Group 68"/>
          <p:cNvGraphicFramePr>
            <a:graphicFrameLocks noGrp="1"/>
          </p:cNvGraphicFramePr>
          <p:nvPr/>
        </p:nvGraphicFramePr>
        <p:xfrm>
          <a:off x="142875" y="684213"/>
          <a:ext cx="4405313" cy="2185987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484,7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Нежилое здание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5404000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земельного участка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2192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1974 год постройки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553" name="Group 73"/>
          <p:cNvGraphicFramePr>
            <a:graphicFrameLocks noGrp="1"/>
          </p:cNvGraphicFramePr>
          <p:nvPr/>
        </p:nvGraphicFramePr>
        <p:xfrm>
          <a:off x="142875" y="3003550"/>
          <a:ext cx="4405313" cy="2133600"/>
        </p:xfrm>
        <a:graphic>
          <a:graphicData uri="http://schemas.openxmlformats.org/drawingml/2006/table">
            <a:tbl>
              <a:tblPr/>
              <a:tblGrid>
                <a:gridCol w="396875"/>
                <a:gridCol w="2232025"/>
                <a:gridCol w="1776413"/>
              </a:tblGrid>
              <a:tr h="136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Инфраструктура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организации водоснабжения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отведения хозяйственно-бытовых и ливневых стоков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электрическим сетям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газовому трубопроводу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595813" y="700088"/>
          <a:ext cx="4405312" cy="358775"/>
        </p:xfrm>
        <a:graphic>
          <a:graphicData uri="http://schemas.openxmlformats.org/drawingml/2006/table">
            <a:tbl>
              <a:tblPr/>
              <a:tblGrid>
                <a:gridCol w="4405312"/>
              </a:tblGrid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Фотография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32833" name="Picture 72" descr="IMG_72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203325"/>
            <a:ext cx="414655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457200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Орджоникидзе, д. 2а</a:t>
            </a:r>
          </a:p>
          <a:p>
            <a:pPr algn="ctr" eaLnBrk="0" hangingPunct="0"/>
            <a:endParaRPr lang="ru-RU" sz="1200" b="1">
              <a:solidFill>
                <a:schemeClr val="bg1"/>
              </a:solidFill>
            </a:endParaRPr>
          </a:p>
        </p:txBody>
      </p:sp>
      <p:graphicFrame>
        <p:nvGraphicFramePr>
          <p:cNvPr id="20549" name="Group 69"/>
          <p:cNvGraphicFramePr>
            <a:graphicFrameLocks noGrp="1"/>
          </p:cNvGraphicFramePr>
          <p:nvPr/>
        </p:nvGraphicFramePr>
        <p:xfrm>
          <a:off x="142875" y="684213"/>
          <a:ext cx="4405313" cy="2185987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309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Нежилое здание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2745000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земельного участка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666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601" name="Group 73"/>
          <p:cNvGraphicFramePr>
            <a:graphicFrameLocks noGrp="1"/>
          </p:cNvGraphicFramePr>
          <p:nvPr/>
        </p:nvGraphicFramePr>
        <p:xfrm>
          <a:off x="142875" y="3003550"/>
          <a:ext cx="4405313" cy="2133600"/>
        </p:xfrm>
        <a:graphic>
          <a:graphicData uri="http://schemas.openxmlformats.org/drawingml/2006/table">
            <a:tbl>
              <a:tblPr/>
              <a:tblGrid>
                <a:gridCol w="396875"/>
                <a:gridCol w="2232025"/>
                <a:gridCol w="1776413"/>
              </a:tblGrid>
              <a:tr h="136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Инфраструктура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организации водоснабжения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отведения хозяйственно-бытовых и ливневых стоков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электрическим сетям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газовому трубопроводу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595813" y="700088"/>
          <a:ext cx="4368800" cy="358775"/>
        </p:xfrm>
        <a:graphic>
          <a:graphicData uri="http://schemas.openxmlformats.org/drawingml/2006/table">
            <a:tbl>
              <a:tblPr/>
              <a:tblGrid>
                <a:gridCol w="4368800"/>
              </a:tblGrid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Фотография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34881" name="Picture 73" descr="IMG_72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203325"/>
            <a:ext cx="3241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82" name="Picture 74" descr="IMG_7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3076575"/>
            <a:ext cx="30956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457200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Пушкина, д.5</a:t>
            </a:r>
          </a:p>
          <a:p>
            <a:pPr algn="ctr" eaLnBrk="0" hangingPunct="0"/>
            <a:endParaRPr lang="ru-RU" sz="1200" b="1">
              <a:solidFill>
                <a:schemeClr val="bg1"/>
              </a:solidFill>
            </a:endParaRPr>
          </a:p>
        </p:txBody>
      </p:sp>
      <p:graphicFrame>
        <p:nvGraphicFramePr>
          <p:cNvPr id="22596" name="Group 68"/>
          <p:cNvGraphicFramePr>
            <a:graphicFrameLocks noGrp="1"/>
          </p:cNvGraphicFramePr>
          <p:nvPr/>
        </p:nvGraphicFramePr>
        <p:xfrm>
          <a:off x="142875" y="684213"/>
          <a:ext cx="4405313" cy="2308225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253,1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Нежилое здание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2934000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земельного участка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860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1976 год постройки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649" name="Group 73"/>
          <p:cNvGraphicFramePr>
            <a:graphicFrameLocks noGrp="1"/>
          </p:cNvGraphicFramePr>
          <p:nvPr/>
        </p:nvGraphicFramePr>
        <p:xfrm>
          <a:off x="142875" y="3003550"/>
          <a:ext cx="4405313" cy="2133600"/>
        </p:xfrm>
        <a:graphic>
          <a:graphicData uri="http://schemas.openxmlformats.org/drawingml/2006/table">
            <a:tbl>
              <a:tblPr/>
              <a:tblGrid>
                <a:gridCol w="396875"/>
                <a:gridCol w="2232025"/>
                <a:gridCol w="1776413"/>
              </a:tblGrid>
              <a:tr h="136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Инфраструктура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организации водоснабжения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отведения хозяйственно-бытовых и ливневых стоков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электрическим сетям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газовому трубопроводу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595813" y="700088"/>
          <a:ext cx="4405312" cy="358775"/>
        </p:xfrm>
        <a:graphic>
          <a:graphicData uri="http://schemas.openxmlformats.org/drawingml/2006/table">
            <a:tbl>
              <a:tblPr/>
              <a:tblGrid>
                <a:gridCol w="4405312"/>
              </a:tblGrid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Фотография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36929" name="Picture 72" descr="IMG_579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131888"/>
            <a:ext cx="29527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30" name="Picture 73" descr="IMG_579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2688" y="3003550"/>
            <a:ext cx="2881312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639763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Октябрьская, д.13,  пять помещений </a:t>
            </a:r>
          </a:p>
          <a:p>
            <a:pPr algn="ctr" eaLnBrk="0" hangingPunct="0"/>
            <a:endParaRPr lang="ru-RU" sz="1200" b="1">
              <a:solidFill>
                <a:schemeClr val="bg1"/>
              </a:solidFill>
            </a:endParaRPr>
          </a:p>
        </p:txBody>
      </p:sp>
      <p:graphicFrame>
        <p:nvGraphicFramePr>
          <p:cNvPr id="32836" name="Group 68"/>
          <p:cNvGraphicFramePr>
            <a:graphicFrameLocks noGrp="1"/>
          </p:cNvGraphicFramePr>
          <p:nvPr/>
        </p:nvGraphicFramePr>
        <p:xfrm>
          <a:off x="142875" y="684213"/>
          <a:ext cx="4405313" cy="2247900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41,2 кв.м.,  31 кв.м.,  29,9 кв.м., 51,3 кв.м., 33,8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Нежилые помещения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аренды объекта (в год)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2520 руб.за 1 кв.м. в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Рыночная 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644" name="Group 68"/>
          <p:cNvGraphicFramePr>
            <a:graphicFrameLocks noGrp="1"/>
          </p:cNvGraphicFramePr>
          <p:nvPr/>
        </p:nvGraphicFramePr>
        <p:xfrm>
          <a:off x="142875" y="3003550"/>
          <a:ext cx="4405313" cy="2133600"/>
        </p:xfrm>
        <a:graphic>
          <a:graphicData uri="http://schemas.openxmlformats.org/drawingml/2006/table">
            <a:tbl>
              <a:tblPr/>
              <a:tblGrid>
                <a:gridCol w="396875"/>
                <a:gridCol w="2232025"/>
                <a:gridCol w="1776413"/>
              </a:tblGrid>
              <a:tr h="136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Инфраструктура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организации водоснабжения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отведения хозяйственно-бытовых и ливневых стоков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электрическим сетям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газовому трубопроводу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697" name="Group 73"/>
          <p:cNvGraphicFramePr>
            <a:graphicFrameLocks noGrp="1"/>
          </p:cNvGraphicFramePr>
          <p:nvPr/>
        </p:nvGraphicFramePr>
        <p:xfrm>
          <a:off x="4595813" y="700088"/>
          <a:ext cx="4405312" cy="358775"/>
        </p:xfrm>
        <a:graphic>
          <a:graphicData uri="http://schemas.openxmlformats.org/drawingml/2006/table">
            <a:tbl>
              <a:tblPr/>
              <a:tblGrid>
                <a:gridCol w="4405312"/>
              </a:tblGrid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Фотография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38977" name="Picture 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058863"/>
            <a:ext cx="33845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78" name="Picture 7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2932113"/>
            <a:ext cx="3132137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457200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Селищева, д.1, пом.200</a:t>
            </a:r>
          </a:p>
          <a:p>
            <a:pPr algn="ctr" eaLnBrk="0" hangingPunct="0"/>
            <a:endParaRPr lang="ru-RU" sz="1200" b="1">
              <a:solidFill>
                <a:schemeClr val="bg1"/>
              </a:solidFill>
            </a:endParaRPr>
          </a:p>
        </p:txBody>
      </p:sp>
      <p:graphicFrame>
        <p:nvGraphicFramePr>
          <p:cNvPr id="41001" name="Group 41"/>
          <p:cNvGraphicFramePr>
            <a:graphicFrameLocks noGrp="1"/>
          </p:cNvGraphicFramePr>
          <p:nvPr/>
        </p:nvGraphicFramePr>
        <p:xfrm>
          <a:off x="142875" y="684213"/>
          <a:ext cx="4405313" cy="2230437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объекта Площадь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69,9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Нежилое помещение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2285000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земельного участка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Год постройки здания 1970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793" name="Group 73"/>
          <p:cNvGraphicFramePr>
            <a:graphicFrameLocks noGrp="1"/>
          </p:cNvGraphicFramePr>
          <p:nvPr/>
        </p:nvGraphicFramePr>
        <p:xfrm>
          <a:off x="4595813" y="627063"/>
          <a:ext cx="4405312" cy="360362"/>
        </p:xfrm>
        <a:graphic>
          <a:graphicData uri="http://schemas.openxmlformats.org/drawingml/2006/table">
            <a:tbl>
              <a:tblPr/>
              <a:tblGrid>
                <a:gridCol w="4405312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Фотография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40999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0475" y="1708150"/>
            <a:ext cx="393065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6"/>
          <p:cNvSpPr txBox="1">
            <a:spLocks noChangeArrowheads="1"/>
          </p:cNvSpPr>
          <p:nvPr/>
        </p:nvSpPr>
        <p:spPr bwMode="auto">
          <a:xfrm>
            <a:off x="0" y="123825"/>
            <a:ext cx="8858250" cy="639763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Ленина, д.26,                        пом.27, 37, 32 этаж 2</a:t>
            </a:r>
          </a:p>
          <a:p>
            <a:pPr algn="ctr" eaLnBrk="0" hangingPunct="0"/>
            <a:endParaRPr lang="ru-RU" sz="1200" b="1">
              <a:solidFill>
                <a:schemeClr val="bg1"/>
              </a:solidFill>
            </a:endParaRPr>
          </a:p>
        </p:txBody>
      </p:sp>
      <p:graphicFrame>
        <p:nvGraphicFramePr>
          <p:cNvPr id="43050" name="Group 42"/>
          <p:cNvGraphicFramePr>
            <a:graphicFrameLocks noGrp="1"/>
          </p:cNvGraphicFramePr>
          <p:nvPr/>
        </p:nvGraphicFramePr>
        <p:xfrm>
          <a:off x="142875" y="684213"/>
          <a:ext cx="4405313" cy="2184400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14,5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Нежилое помещение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аренды  объекта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210 руб. за 1 кв.м.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земельного участка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1963 год постройки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895850" y="700088"/>
          <a:ext cx="4248150" cy="352425"/>
        </p:xfrm>
        <a:graphic>
          <a:graphicData uri="http://schemas.openxmlformats.org/drawingml/2006/table">
            <a:tbl>
              <a:tblPr/>
              <a:tblGrid>
                <a:gridCol w="4248150"/>
              </a:tblGrid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Фотография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43047" name="Picture 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131888"/>
            <a:ext cx="4379912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8" name="Picture 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4088" y="1131888"/>
            <a:ext cx="4379912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274638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Пушкина, д.10</a:t>
            </a:r>
          </a:p>
        </p:txBody>
      </p:sp>
      <p:graphicFrame>
        <p:nvGraphicFramePr>
          <p:cNvPr id="14404" name="Group 68"/>
          <p:cNvGraphicFramePr>
            <a:graphicFrameLocks noGrp="1"/>
          </p:cNvGraphicFramePr>
          <p:nvPr/>
        </p:nvGraphicFramePr>
        <p:xfrm>
          <a:off x="142875" y="684213"/>
          <a:ext cx="4405313" cy="2227262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517,4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Здание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аренды объекта (в год)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 80-150 руб.за 1 кв.м.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Рыночная 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культурного наследия ,19 век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1474" name="Group 34"/>
          <p:cNvGraphicFramePr>
            <a:graphicFrameLocks noGrp="1"/>
          </p:cNvGraphicFramePr>
          <p:nvPr/>
        </p:nvGraphicFramePr>
        <p:xfrm>
          <a:off x="142875" y="3003550"/>
          <a:ext cx="4405313" cy="2095500"/>
        </p:xfrm>
        <a:graphic>
          <a:graphicData uri="http://schemas.openxmlformats.org/drawingml/2006/table">
            <a:tbl>
              <a:tblPr/>
              <a:tblGrid>
                <a:gridCol w="396875"/>
                <a:gridCol w="2232025"/>
                <a:gridCol w="1776413"/>
              </a:tblGrid>
              <a:tr h="136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Инфраструктура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организации водоснабжения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отведения хозяйственно-бытовых и ливневых стоков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электрическим сетям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697" name="Group 73"/>
          <p:cNvGraphicFramePr>
            <a:graphicFrameLocks noGrp="1"/>
          </p:cNvGraphicFramePr>
          <p:nvPr/>
        </p:nvGraphicFramePr>
        <p:xfrm>
          <a:off x="4595813" y="700088"/>
          <a:ext cx="4405312" cy="358775"/>
        </p:xfrm>
        <a:graphic>
          <a:graphicData uri="http://schemas.openxmlformats.org/drawingml/2006/table">
            <a:tbl>
              <a:tblPr/>
              <a:tblGrid>
                <a:gridCol w="4405312"/>
              </a:tblGrid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Фотография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4401" name="Picture 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276350"/>
            <a:ext cx="43846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274638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Хохлова, д.43в, </a:t>
            </a:r>
          </a:p>
        </p:txBody>
      </p:sp>
      <p:graphicFrame>
        <p:nvGraphicFramePr>
          <p:cNvPr id="45060" name="Group 4"/>
          <p:cNvGraphicFramePr>
            <a:graphicFrameLocks noGrp="1"/>
          </p:cNvGraphicFramePr>
          <p:nvPr/>
        </p:nvGraphicFramePr>
        <p:xfrm>
          <a:off x="107950" y="700088"/>
          <a:ext cx="4405313" cy="2263775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здание склада, гараж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1365,8 кв.м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Нежилое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аренды  объекта (в год)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60 руб. за 1 кв.м.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Рыночная 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Земельный участок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8700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43438" y="700088"/>
          <a:ext cx="4405312" cy="28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324"/>
              </a:tblGrid>
              <a:tr h="28066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Фотография объекта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423" name="Picture 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987425"/>
            <a:ext cx="360045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4" name="Picture 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076575"/>
            <a:ext cx="360045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5" name="Picture 4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3140075"/>
            <a:ext cx="370840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457200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Энергетиков, д.4, пом.10</a:t>
            </a:r>
          </a:p>
          <a:p>
            <a:pPr algn="ctr" eaLnBrk="0" hangingPunct="0"/>
            <a:endParaRPr lang="ru-RU" sz="1200" b="1">
              <a:solidFill>
                <a:schemeClr val="bg1"/>
              </a:solidFill>
            </a:endParaRPr>
          </a:p>
        </p:txBody>
      </p:sp>
      <p:graphicFrame>
        <p:nvGraphicFramePr>
          <p:cNvPr id="50222" name="Group 46"/>
          <p:cNvGraphicFramePr>
            <a:graphicFrameLocks noGrp="1"/>
          </p:cNvGraphicFramePr>
          <p:nvPr/>
        </p:nvGraphicFramePr>
        <p:xfrm>
          <a:off x="142875" y="684213"/>
          <a:ext cx="4405313" cy="4119562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749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33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428,7кв.м.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71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Нежилое помещение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аренды  объекта (в год)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 руб. за 1 кв.м.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8150000 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1985 год постройки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43438" y="700088"/>
          <a:ext cx="4405312" cy="28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324"/>
              </a:tblGrid>
              <a:tr h="28066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Фотография объекта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471" name="Picture 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131888"/>
            <a:ext cx="23034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2" name="Picture 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0538" y="3003550"/>
            <a:ext cx="2303462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639763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Гайдара, д.5, пом.152, этаж 1</a:t>
            </a:r>
          </a:p>
          <a:p>
            <a:pPr algn="ctr" eaLnBrk="0" hangingPunct="0"/>
            <a:endParaRPr lang="ru-RU" sz="1200" b="1">
              <a:solidFill>
                <a:schemeClr val="bg1"/>
              </a:solidFill>
            </a:endParaRPr>
          </a:p>
        </p:txBody>
      </p:sp>
      <p:graphicFrame>
        <p:nvGraphicFramePr>
          <p:cNvPr id="47145" name="Group 41"/>
          <p:cNvGraphicFramePr>
            <a:graphicFrameLocks noGrp="1"/>
          </p:cNvGraphicFramePr>
          <p:nvPr/>
        </p:nvGraphicFramePr>
        <p:xfrm>
          <a:off x="142875" y="684213"/>
          <a:ext cx="4405313" cy="4119562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725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18,6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Нежилое помещение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аренды  объекта (в год)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210 руб. за 1 кв.м.в месяц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339000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1975 год постройки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43438" y="700088"/>
          <a:ext cx="4405312" cy="28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324"/>
              </a:tblGrid>
              <a:tr h="28066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Фотография объекта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9" name="Picture 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058863"/>
            <a:ext cx="20891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0" name="Picture 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1635125"/>
            <a:ext cx="22145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1" name="Picture 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076575"/>
            <a:ext cx="2071687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639763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Гайдара, д.5, пом.152, этаж 1</a:t>
            </a:r>
          </a:p>
          <a:p>
            <a:pPr algn="ctr" eaLnBrk="0" hangingPunct="0"/>
            <a:endParaRPr lang="ru-RU" sz="1200" b="1">
              <a:solidFill>
                <a:schemeClr val="bg1"/>
              </a:solidFill>
            </a:endParaRPr>
          </a:p>
        </p:txBody>
      </p:sp>
      <p:graphicFrame>
        <p:nvGraphicFramePr>
          <p:cNvPr id="47145" name="Group 41"/>
          <p:cNvGraphicFramePr>
            <a:graphicFrameLocks noGrp="1"/>
          </p:cNvGraphicFramePr>
          <p:nvPr/>
        </p:nvGraphicFramePr>
        <p:xfrm>
          <a:off x="142875" y="684213"/>
          <a:ext cx="4405313" cy="4119562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725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74,9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Нежилое помещение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аренды  объекта (в год)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210 руб. за 1 кв.м.в месяц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1250000руб.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1975 год постройки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43438" y="700088"/>
          <a:ext cx="4405312" cy="28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324"/>
              </a:tblGrid>
              <a:tr h="28066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Фотография объекта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6120" name="Picture 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058863"/>
            <a:ext cx="20891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23" name="Picture 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1058863"/>
            <a:ext cx="19796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124" name="Picture 4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2932113"/>
            <a:ext cx="3359150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457200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Курская, д.1</a:t>
            </a:r>
          </a:p>
          <a:p>
            <a:pPr algn="ctr" eaLnBrk="0" hangingPunct="0"/>
            <a:endParaRPr lang="ru-RU" sz="1200" b="1">
              <a:solidFill>
                <a:schemeClr val="bg1"/>
              </a:solidFill>
            </a:endParaRPr>
          </a:p>
        </p:txBody>
      </p:sp>
      <p:graphicFrame>
        <p:nvGraphicFramePr>
          <p:cNvPr id="35911" name="Group 71"/>
          <p:cNvGraphicFramePr>
            <a:graphicFrameLocks noGrp="1"/>
          </p:cNvGraphicFramePr>
          <p:nvPr/>
        </p:nvGraphicFramePr>
        <p:xfrm>
          <a:off x="142875" y="684213"/>
          <a:ext cx="4405313" cy="2171700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319,3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Нежилое помещение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3188000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земельного участка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1948 год постройки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908" name="Group 68"/>
          <p:cNvGraphicFramePr>
            <a:graphicFrameLocks noGrp="1"/>
          </p:cNvGraphicFramePr>
          <p:nvPr/>
        </p:nvGraphicFramePr>
        <p:xfrm>
          <a:off x="142875" y="3003550"/>
          <a:ext cx="4405313" cy="2133600"/>
        </p:xfrm>
        <a:graphic>
          <a:graphicData uri="http://schemas.openxmlformats.org/drawingml/2006/table">
            <a:tbl>
              <a:tblPr/>
              <a:tblGrid>
                <a:gridCol w="396875"/>
                <a:gridCol w="2232025"/>
                <a:gridCol w="1776413"/>
              </a:tblGrid>
              <a:tr h="136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Инфраструктура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организации водоснабжения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отведения хозяйственно-бытовых и ливневых стоков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электрическим сетям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газовому трубопроводу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43438" y="700088"/>
          <a:ext cx="4405312" cy="28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324"/>
              </a:tblGrid>
              <a:tr h="28066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Фотография объекта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593" name="Picture 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708150"/>
            <a:ext cx="45005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457200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Курская, д.5</a:t>
            </a:r>
          </a:p>
          <a:p>
            <a:pPr algn="ctr" eaLnBrk="0" hangingPunct="0"/>
            <a:endParaRPr lang="ru-RU" sz="1200" b="1">
              <a:solidFill>
                <a:schemeClr val="bg1"/>
              </a:solidFill>
            </a:endParaRPr>
          </a:p>
        </p:txBody>
      </p:sp>
      <p:graphicFrame>
        <p:nvGraphicFramePr>
          <p:cNvPr id="37956" name="Group 68"/>
          <p:cNvGraphicFramePr>
            <a:graphicFrameLocks noGrp="1"/>
          </p:cNvGraphicFramePr>
          <p:nvPr/>
        </p:nvGraphicFramePr>
        <p:xfrm>
          <a:off x="142875" y="684213"/>
          <a:ext cx="4405313" cy="2171700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307,3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Нежилое помещение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2944000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земельного участка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922" name="Group 34"/>
          <p:cNvGraphicFramePr>
            <a:graphicFrameLocks noGrp="1"/>
          </p:cNvGraphicFramePr>
          <p:nvPr/>
        </p:nvGraphicFramePr>
        <p:xfrm>
          <a:off x="142875" y="3003550"/>
          <a:ext cx="4405313" cy="2133600"/>
        </p:xfrm>
        <a:graphic>
          <a:graphicData uri="http://schemas.openxmlformats.org/drawingml/2006/table">
            <a:tbl>
              <a:tblPr/>
              <a:tblGrid>
                <a:gridCol w="396875"/>
                <a:gridCol w="2232025"/>
                <a:gridCol w="1776413"/>
              </a:tblGrid>
              <a:tr h="136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Инфраструктура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организации водоснабжения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отведения хозяйственно-бытовых и ливневых стоков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электрическим сетям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газовому трубопроводу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43438" y="700088"/>
          <a:ext cx="4405312" cy="28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324"/>
              </a:tblGrid>
              <a:tr h="28066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Фотография объекта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641" name="Picture 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851025"/>
            <a:ext cx="3743325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5" descr="текстура_синий_волны_изгибы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6"/>
          <p:cNvSpPr txBox="1">
            <a:spLocks noChangeArrowheads="1"/>
          </p:cNvSpPr>
          <p:nvPr/>
        </p:nvSpPr>
        <p:spPr bwMode="auto">
          <a:xfrm>
            <a:off x="107950" y="123825"/>
            <a:ext cx="8858250" cy="639763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Информация по объекту, расположенному по адресу: Орловская область, г. Ливны, ул. Ленина, д.6, пом.6-7, </a:t>
            </a:r>
          </a:p>
          <a:p>
            <a:pPr algn="ctr" eaLnBrk="0" hangingPunct="0"/>
            <a:r>
              <a:rPr lang="ru-RU" sz="1200" b="1">
                <a:solidFill>
                  <a:schemeClr val="bg1"/>
                </a:solidFill>
              </a:rPr>
              <a:t>1 этаж</a:t>
            </a:r>
          </a:p>
          <a:p>
            <a:pPr algn="ctr" eaLnBrk="0" hangingPunct="0"/>
            <a:endParaRPr lang="ru-RU" sz="1200" b="1">
              <a:solidFill>
                <a:schemeClr val="bg1"/>
              </a:solidFill>
            </a:endParaRPr>
          </a:p>
        </p:txBody>
      </p:sp>
      <p:graphicFrame>
        <p:nvGraphicFramePr>
          <p:cNvPr id="26691" name="Group 67"/>
          <p:cNvGraphicFramePr>
            <a:graphicFrameLocks noGrp="1"/>
          </p:cNvGraphicFramePr>
          <p:nvPr/>
        </p:nvGraphicFramePr>
        <p:xfrm>
          <a:off x="142875" y="684213"/>
          <a:ext cx="4405313" cy="2227262"/>
        </p:xfrm>
        <a:graphic>
          <a:graphicData uri="http://schemas.openxmlformats.org/drawingml/2006/table">
            <a:tbl>
              <a:tblPr/>
              <a:tblGrid>
                <a:gridCol w="395288"/>
                <a:gridCol w="2233612"/>
                <a:gridCol w="1776413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объекта недвижимости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43 кв.м.35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Текущее назначение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Нежилые помещения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Предполагаемая стоимость   за       1 кв.м.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8840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Площадь земельного участка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Историческая справка по объекту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Объект культурного наследия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970" name="Group 34"/>
          <p:cNvGraphicFramePr>
            <a:graphicFrameLocks noGrp="1"/>
          </p:cNvGraphicFramePr>
          <p:nvPr/>
        </p:nvGraphicFramePr>
        <p:xfrm>
          <a:off x="142875" y="3003550"/>
          <a:ext cx="4405313" cy="2133600"/>
        </p:xfrm>
        <a:graphic>
          <a:graphicData uri="http://schemas.openxmlformats.org/drawingml/2006/table">
            <a:tbl>
              <a:tblPr/>
              <a:tblGrid>
                <a:gridCol w="396875"/>
                <a:gridCol w="2232025"/>
                <a:gridCol w="1776413"/>
              </a:tblGrid>
              <a:tr h="136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Инфраструктура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организации водоснабжения объекта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отведения хозяйственно-бытовых и ливневых стоков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электрическим сетям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подключения к газовому трубопроводу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43438" y="700088"/>
          <a:ext cx="4405312" cy="28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324"/>
              </a:tblGrid>
              <a:tr h="28066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Фотография объекта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6689" name="Picture 71" descr="8963344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241425"/>
            <a:ext cx="3960812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DATETIMEENABLED" val="1"/>
  <p:tag name="AUTODATETIMEFORMAT" val="$WEEKDAY, $MONTHNAME $DAY, $HH:$MM:$SS $AMPM"/>
  <p:tag name="AUTODATETIMEFLAGS" val="2756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3875</TotalTime>
  <Words>1071</Words>
  <Application>Microsoft Office PowerPoint</Application>
  <PresentationFormat>Экран (16:9)</PresentationFormat>
  <Paragraphs>428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Burceva</cp:lastModifiedBy>
  <cp:revision>332</cp:revision>
  <dcterms:created xsi:type="dcterms:W3CDTF">2013-09-05T07:22:51Z</dcterms:created>
  <dcterms:modified xsi:type="dcterms:W3CDTF">2019-11-06T13:28:51Z</dcterms:modified>
</cp:coreProperties>
</file>