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70" r:id="rId2"/>
    <p:sldId id="276" r:id="rId3"/>
    <p:sldId id="289" r:id="rId4"/>
    <p:sldId id="277" r:id="rId5"/>
    <p:sldId id="284" r:id="rId6"/>
    <p:sldId id="259" r:id="rId7"/>
    <p:sldId id="291" r:id="rId8"/>
    <p:sldId id="292" r:id="rId9"/>
    <p:sldId id="294" r:id="rId10"/>
    <p:sldId id="295" r:id="rId11"/>
    <p:sldId id="296" r:id="rId12"/>
    <p:sldId id="301" r:id="rId13"/>
    <p:sldId id="302" r:id="rId14"/>
    <p:sldId id="273" r:id="rId15"/>
    <p:sldId id="299" r:id="rId16"/>
    <p:sldId id="28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002C4"/>
    <a:srgbClr val="FD33E0"/>
    <a:srgbClr val="0F0179"/>
    <a:srgbClr val="FFFFCC"/>
    <a:srgbClr val="FF9999"/>
    <a:srgbClr val="00FF00"/>
    <a:srgbClr val="FFFF00"/>
    <a:srgbClr val="260600"/>
    <a:srgbClr val="990033"/>
    <a:srgbClr val="9E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73" d="100"/>
          <a:sy n="73" d="100"/>
        </p:scale>
        <p:origin x="-1134" y="-4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4596212738902478"/>
          <c:y val="3.5161147762301018E-2"/>
          <c:w val="0.81908813871091146"/>
          <c:h val="0.85348062485789322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Налоговые и неналоговые доходы
</a:t>
                    </a:r>
                    <a:r>
                      <a:rPr lang="ru-RU" smtClean="0"/>
                      <a:t>352,6 млн.руб.</a:t>
                    </a:r>
                    <a:endParaRPr lang="ru-RU"/>
                  </a:p>
                </c:rich>
              </c:tx>
              <c:showVal val="1"/>
              <c:showSerName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Налоговые и неналоговые доходы
</a:t>
                    </a:r>
                    <a:r>
                      <a:rPr lang="ru-RU" smtClean="0"/>
                      <a:t>411,8 млн.руб.</a:t>
                    </a:r>
                    <a:endParaRPr lang="ru-RU"/>
                  </a:p>
                </c:rich>
              </c:tx>
              <c:showVal val="1"/>
              <c:showSerName val="1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SerName val="1"/>
            <c:separator>
</c:separator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352.6</c:v>
                </c:pt>
                <c:pt idx="1">
                  <c:v>411.8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Безвозмездные </a:t>
                    </a:r>
                    <a:r>
                      <a:rPr lang="ru-RU" dirty="0" smtClean="0"/>
                      <a:t>поступления </a:t>
                    </a:r>
                  </a:p>
                  <a:p>
                    <a:r>
                      <a:rPr lang="ru-RU" dirty="0" smtClean="0"/>
                      <a:t>659,2 млн.руб.</a:t>
                    </a:r>
                    <a:endParaRPr lang="ru-RU" dirty="0"/>
                  </a:p>
                </c:rich>
              </c:tx>
              <c:showVal val="1"/>
              <c:showSerName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Безвозмездные </a:t>
                    </a:r>
                    <a:r>
                      <a:rPr lang="ru-RU" dirty="0" smtClean="0"/>
                      <a:t>поступления </a:t>
                    </a:r>
                  </a:p>
                  <a:p>
                    <a:r>
                      <a:rPr lang="ru-RU" dirty="0" smtClean="0"/>
                      <a:t>766,8 млн.руб.</a:t>
                    </a:r>
                    <a:endParaRPr lang="ru-RU" dirty="0"/>
                  </a:p>
                </c:rich>
              </c:tx>
              <c:showVal val="1"/>
              <c:showSerName val="1"/>
              <c:separator>
</c:separator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showSerName val="1"/>
            <c:separator>
</c:separator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659.2</c:v>
                </c:pt>
                <c:pt idx="1">
                  <c:v>766.8</c:v>
                </c:pt>
              </c:numCache>
            </c:numRef>
          </c:val>
        </c:ser>
        <c:gapWidth val="75"/>
        <c:overlap val="100"/>
        <c:axId val="103404672"/>
        <c:axId val="103406208"/>
      </c:barChart>
      <c:catAx>
        <c:axId val="10340467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103406208"/>
        <c:crosses val="autoZero"/>
        <c:auto val="1"/>
        <c:lblAlgn val="ctr"/>
        <c:lblOffset val="100"/>
      </c:catAx>
      <c:valAx>
        <c:axId val="1034062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1034046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75233400864678"/>
          <c:y val="3.9906351041689395E-2"/>
          <c:w val="0.88165884834687513"/>
          <c:h val="0.79064166871563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293.8</c:v>
                </c:pt>
                <c:pt idx="1">
                  <c:v>58.8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344,7</a:t>
                    </a:r>
                    <a:endParaRPr lang="ru-RU" smtClean="0"/>
                  </a:p>
                  <a:p>
                    <a:r>
                      <a:rPr lang="ru-RU" smtClean="0"/>
                      <a:t>83,7%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67,1</a:t>
                    </a:r>
                    <a:endParaRPr lang="ru-RU" smtClean="0"/>
                  </a:p>
                  <a:p>
                    <a:r>
                      <a:rPr lang="ru-RU" smtClean="0"/>
                      <a:t>16,3%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FD33E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344.7</c:v>
                </c:pt>
                <c:pt idx="1">
                  <c:v>67.099999999999994</c:v>
                </c:pt>
              </c:numCache>
            </c:numRef>
          </c:val>
        </c:ser>
        <c:axId val="144958976"/>
        <c:axId val="144960512"/>
      </c:barChart>
      <c:catAx>
        <c:axId val="1449589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4960512"/>
        <c:crosses val="autoZero"/>
        <c:auto val="1"/>
        <c:lblAlgn val="ctr"/>
        <c:lblOffset val="100"/>
      </c:catAx>
      <c:valAx>
        <c:axId val="144960512"/>
        <c:scaling>
          <c:orientation val="minMax"/>
        </c:scaling>
        <c:delete val="1"/>
        <c:axPos val="l"/>
        <c:numFmt formatCode="General" sourceLinked="1"/>
        <c:tickLblPos val="none"/>
        <c:crossAx val="1449589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181244386891953"/>
          <c:y val="5.8280006218630463E-2"/>
          <c:w val="0.33586733223333831"/>
          <c:h val="0.23840350224462292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5742753203643692"/>
                  <c:y val="2.77777777777778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49,9</a:t>
                    </a:r>
                    <a:r>
                      <a:rPr lang="ru-RU" dirty="0" smtClean="0"/>
                      <a:t> </a:t>
                    </a:r>
                    <a:r>
                      <a:rPr lang="ru-RU" sz="1600" dirty="0" smtClean="0"/>
                      <a:t>млн.руб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3545622973598877E-2"/>
                  <c:y val="0.507555555555555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</a:t>
                    </a:r>
                    <a:r>
                      <a:rPr lang="ru-RU" dirty="0" smtClean="0"/>
                      <a:t>,0 </a:t>
                    </a:r>
                    <a:r>
                      <a:rPr lang="ru-RU" sz="1600" dirty="0" smtClean="0"/>
                      <a:t>млн.руб.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1988526709896555E-2"/>
                  <c:y val="-0.1116747594050744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441,8 </a:t>
                    </a:r>
                    <a:r>
                      <a:rPr lang="ru-RU" sz="1600" dirty="0" smtClean="0"/>
                      <a:t>млн.руб.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336214682723483"/>
                  <c:y val="2.24741907261592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98,2</a:t>
                    </a:r>
                    <a:r>
                      <a:rPr lang="ru-RU" dirty="0" smtClean="0"/>
                      <a:t> </a:t>
                    </a:r>
                    <a:r>
                      <a:rPr lang="ru-RU" sz="1600" dirty="0" err="1" smtClean="0"/>
                      <a:t>млн.руб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2832233287015601E-2"/>
                  <c:y val="2.77777777777778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r>
                      <a:rPr lang="ru-RU" dirty="0" smtClean="0"/>
                      <a:t> </a:t>
                    </a:r>
                    <a:r>
                      <a:rPr lang="ru-RU" sz="1600" dirty="0" smtClean="0"/>
                      <a:t>млн.руб.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B0F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ИМБТ</c:v>
                </c:pt>
                <c:pt idx="4">
                  <c:v>Прочие БП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49.9</c:v>
                </c:pt>
                <c:pt idx="1">
                  <c:v>175</c:v>
                </c:pt>
                <c:pt idx="2">
                  <c:v>441.8</c:v>
                </c:pt>
                <c:pt idx="3">
                  <c:v>98.2</c:v>
                </c:pt>
                <c:pt idx="4">
                  <c:v>1.9000000000000001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8932289254284393"/>
          <c:y val="2.6699912510936192E-2"/>
          <c:w val="0.20332416628068536"/>
          <c:h val="0.66604440069991366"/>
        </c:manualLayout>
      </c:layout>
      <c:txPr>
        <a:bodyPr/>
        <a:lstStyle/>
        <a:p>
          <a:pPr>
            <a:defRPr sz="2000">
              <a:solidFill>
                <a:srgbClr val="00B05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0.76867</cdr:x>
      <cdr:y>0.55826</cdr:y>
    </cdr:from>
    <cdr:to>
      <cdr:x>0.97914</cdr:x>
      <cdr:y>0.76844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21012" y="3226233"/>
          <a:ext cx="2524836" cy="1214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Всего – </a:t>
          </a:r>
        </a:p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1011,8 млн.руб.</a:t>
          </a:r>
          <a:endParaRPr lang="ru-RU" sz="2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0.83693</cdr:x>
      <cdr:y>0.13554</cdr:y>
    </cdr:from>
    <cdr:to>
      <cdr:x>1</cdr:x>
      <cdr:y>0.45907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39877" y="783284"/>
          <a:ext cx="1956179" cy="186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Всего – </a:t>
          </a:r>
        </a:p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1178,6 млн.руб.</a:t>
          </a:r>
          <a:endParaRPr lang="ru-RU" sz="2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0.15773</cdr:x>
      <cdr:y>0.41656</cdr:y>
    </cdr:from>
    <cdr:to>
      <cdr:x>0.33066</cdr:x>
      <cdr:y>0.48741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2165" y="2407366"/>
          <a:ext cx="2074460" cy="409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+59,2 </a:t>
          </a:r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</a:t>
          </a:r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.</a:t>
          </a:r>
          <a:endParaRPr lang="ru-RU" sz="24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0.51383</cdr:x>
      <cdr:y>0.41656</cdr:y>
    </cdr:from>
    <cdr:to>
      <cdr:x>0.72316</cdr:x>
      <cdr:y>0.48741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63915" y="2407366"/>
          <a:ext cx="2511188" cy="409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+107,6 </a:t>
          </a:r>
          <a:r>
            <a:rPr lang="ru-RU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млн.руб.</a:t>
          </a:r>
          <a:endParaRPr lang="ru-RU" sz="20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0.69316</cdr:x>
      <cdr:y>0.52324</cdr:y>
    </cdr:from>
    <cdr:to>
      <cdr:x>0.71343</cdr:x>
      <cdr:y>0.64756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H="1">
          <a:off x="7183395" y="2392233"/>
          <a:ext cx="210065" cy="5684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09B7AF-9515-417B-B770-5D053F2556CB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CEFDB7-8E68-41FA-AD20-66F1C05BE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B5036-C78D-416A-8FE0-AF483A098577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3EB357-5D03-4956-97B9-0990D623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7B0CFE-2CD4-423C-83DD-40F13049EEDB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9A001-8B27-4A2E-8A8D-015557588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5CD57A-12E6-4137-ACF3-FF4675F9F667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420A00-AB49-4A1B-87DB-5F59A7067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E35EBA-2478-4894-98DE-163AC95CBCB3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B12361-CCA4-44BF-AC8C-84BB167D5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90341-8B63-497C-A0C5-7324F158B381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282160-4033-40BB-AF42-762B66F25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6A220F-D3BF-4578-AA45-775BBD6CAA3B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7A7B3-EA8C-4952-9C09-BE7CA3791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883D4A-05D2-42AF-B316-F675AD612E36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ECE5D-1F99-41B0-8039-A30A4CAE8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09B44-FF48-4AC8-BEF5-54BB94F97130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19BE81-455C-4A48-9198-1F384219C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82D428-0F08-4DAB-B211-6B386B859260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8AEA82-A704-4B3E-B4A9-34079D923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pPr>
              <a:defRPr/>
            </a:pPr>
            <a:fld id="{0A8F5556-F8F0-4882-8909-533FA67C26A5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pPr>
              <a:defRPr/>
            </a:pPr>
            <a:fld id="{FBD4D23A-70DE-4425-B290-57E681E34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6BFA35-7D68-4134-94EC-B63CE9E0B604}" type="datetimeFigureOut">
              <a:rPr lang="ru-RU" smtClean="0"/>
              <a:pPr>
                <a:defRPr/>
              </a:pPr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CE6DCDB-FB9B-474B-8723-F1FD8319E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30947" y="0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590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 города Ливны  </a:t>
            </a:r>
          </a:p>
          <a:p>
            <a:pPr algn="ctr">
              <a:defRPr/>
            </a:pPr>
            <a:r>
              <a:rPr lang="ru-RU" sz="3600" dirty="0" smtClean="0">
                <a:ln w="11430"/>
                <a:solidFill>
                  <a:srgbClr val="3002C4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за 2021 год</a:t>
            </a:r>
            <a:endParaRPr lang="ru-RU" sz="3600" dirty="0">
              <a:ln w="11430"/>
              <a:solidFill>
                <a:srgbClr val="3002C4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0" y="3775165"/>
            <a:ext cx="33702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chemeClr val="bg1"/>
                </a:solidFill>
              </a:rPr>
              <a:t>Первоначальный</a:t>
            </a:r>
            <a:r>
              <a:rPr lang="ru-RU" sz="2400" i="1" dirty="0" smtClean="0">
                <a:solidFill>
                  <a:schemeClr val="bg1"/>
                </a:solidFill>
              </a:rPr>
              <a:t> бюджет по доходам и расходам – </a:t>
            </a:r>
          </a:p>
          <a:p>
            <a:r>
              <a:rPr lang="ru-RU" sz="2800" i="1" dirty="0" smtClean="0">
                <a:solidFill>
                  <a:schemeClr val="bg1"/>
                </a:solidFill>
              </a:rPr>
              <a:t>893,0</a:t>
            </a:r>
            <a:r>
              <a:rPr lang="ru-RU" sz="2400" i="1" dirty="0" smtClean="0">
                <a:solidFill>
                  <a:schemeClr val="bg1"/>
                </a:solidFill>
              </a:rPr>
              <a:t> млн.руб.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39589" y="3448595"/>
            <a:ext cx="4310742" cy="2338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26526" y="4036423"/>
            <a:ext cx="369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F0179"/>
                </a:solidFill>
              </a:rPr>
              <a:t>5 решений городского Совета народных депутатов  о внесении изменений в бюджет города</a:t>
            </a:r>
            <a:endParaRPr lang="ru-RU" dirty="0">
              <a:solidFill>
                <a:srgbClr val="0F01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6194" y="3762102"/>
            <a:ext cx="5085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u="sng" dirty="0" smtClean="0">
                <a:solidFill>
                  <a:schemeClr val="bg1"/>
                </a:solidFill>
              </a:rPr>
              <a:t>Уточненный бюджет</a:t>
            </a:r>
            <a:r>
              <a:rPr lang="ru-RU" sz="2400" i="1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 по доходам – </a:t>
            </a:r>
            <a:r>
              <a:rPr lang="ru-RU" sz="2800" i="1" dirty="0" smtClean="0">
                <a:solidFill>
                  <a:schemeClr val="bg1"/>
                </a:solidFill>
              </a:rPr>
              <a:t>1164,8</a:t>
            </a:r>
            <a:r>
              <a:rPr lang="ru-RU" sz="2400" i="1" dirty="0" smtClean="0">
                <a:solidFill>
                  <a:schemeClr val="bg1"/>
                </a:solidFill>
              </a:rPr>
              <a:t> млн.руб.,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 по расходам – </a:t>
            </a:r>
            <a:r>
              <a:rPr lang="ru-RU" sz="2800" i="1" dirty="0" smtClean="0">
                <a:solidFill>
                  <a:schemeClr val="bg1"/>
                </a:solidFill>
              </a:rPr>
              <a:t>1169,6</a:t>
            </a:r>
            <a:r>
              <a:rPr lang="ru-RU" sz="2400" i="1" dirty="0" smtClean="0">
                <a:solidFill>
                  <a:schemeClr val="bg1"/>
                </a:solidFill>
              </a:rPr>
              <a:t> млн.руб.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Дефицит – </a:t>
            </a:r>
            <a:r>
              <a:rPr lang="ru-RU" sz="2800" i="1" dirty="0" smtClean="0">
                <a:solidFill>
                  <a:schemeClr val="bg1"/>
                </a:solidFill>
              </a:rPr>
              <a:t>4,8</a:t>
            </a:r>
            <a:r>
              <a:rPr lang="ru-RU" sz="2400" i="1" dirty="0" smtClean="0">
                <a:solidFill>
                  <a:schemeClr val="bg1"/>
                </a:solidFill>
              </a:rPr>
              <a:t> млн.руб.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5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КУЛЬТУРЫ В 2021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10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1274" y="914400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40,7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5487" y="2194561"/>
            <a:ext cx="46373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8,8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181497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КУЛЬТУРА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31,9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586447" y="1779812"/>
            <a:ext cx="1463045" cy="3886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733213" y="1959430"/>
            <a:ext cx="404947" cy="1436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989" name="Picture 5" descr="C:\Users\User\Pictures\i4CI3VO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3707" y="1364073"/>
            <a:ext cx="2658293" cy="1927770"/>
          </a:xfrm>
          <a:prstGeom prst="rect">
            <a:avLst/>
          </a:prstGeom>
          <a:noFill/>
        </p:spPr>
      </p:pic>
      <p:pic>
        <p:nvPicPr>
          <p:cNvPr id="16" name="Рисунок 15" descr="20191209_131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5349" y="4833257"/>
            <a:ext cx="2646654" cy="2024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61981" cy="13226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0" y="35400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В СФЕРЕ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ФИЗКУЛЬТУРЫ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СПОРТА В 2021 ГОДУ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41274" y="4306389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32,3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25487" y="5586550"/>
            <a:ext cx="46373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МАУ ФОК и прочие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19,1 (+4,6 к 2020 году)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5573486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МБУ «Спортивная школа»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13,2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2586447" y="5171801"/>
            <a:ext cx="1463045" cy="3886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7733213" y="5351419"/>
            <a:ext cx="404947" cy="1436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988" y="293914"/>
            <a:ext cx="1043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СОЦИАЛЬНОЙ ПОЛИТИКИ В 2021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9154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13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11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36,7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3759" y="1910443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ОХРАНА СЕМЬИ И ДЕТСТВА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27,9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743" y="20084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ПЕНСИОННОЕ ОБЕСПЕЧЕНИЕ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771" y="3086104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СОЦИАЛЬНОЕ ОБЕСПЕЧЕНИЕ НАСЕЛЕНИЯ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0,8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3" y="3086104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2,9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992087" y="1632856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580413" y="1624692"/>
            <a:ext cx="1077686" cy="1845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5" y="1583871"/>
            <a:ext cx="1771651" cy="3265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10800000" flipV="1">
            <a:off x="4441375" y="1992084"/>
            <a:ext cx="1698181" cy="109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6" name="Picture 4" descr="C:\Users\User\Pictures\depositphotos_12033285-stock-photo-circle-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39989"/>
            <a:ext cx="4428309" cy="2618015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988" y="293914"/>
            <a:ext cx="1043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2021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50178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12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64,2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0525" y="1910443"/>
            <a:ext cx="363147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ВЫБОРЫ И ПЕРЕПИСЬ НАСЕЛЕНИЯ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2,6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008414"/>
            <a:ext cx="4323806" cy="1257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СОДЕРЖАНИЕ ОРГАНОВ МЕСТНОГО САМОУПРАВЛЕНИЯ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55,9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73983" y="3438801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ОБЩЕГОРОДСКИЕ МЕРОПРИЯТИЯ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1,3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1743" y="4340138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СОДЕРЖАНИЕ МУНИЦИПАЛЬНОГО ИМУЩЕСТВА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2,0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822270" y="1606731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841670" y="1363437"/>
            <a:ext cx="1430387" cy="272033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6"/>
            <a:endCxn id="13" idx="0"/>
          </p:cNvCxnSpPr>
          <p:nvPr/>
        </p:nvCxnSpPr>
        <p:spPr>
          <a:xfrm>
            <a:off x="8441872" y="1461407"/>
            <a:ext cx="1934391" cy="4490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5400000">
            <a:off x="3603718" y="2457455"/>
            <a:ext cx="2354581" cy="14107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796646" y="530679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ПРОЧИЕ РАСХОДЫ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2,4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4953271" y="2806066"/>
            <a:ext cx="3334296" cy="16410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4" y="293914"/>
            <a:ext cx="111730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2021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51202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13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145,0 (+79,5 к 2020 г.)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0525" y="1910443"/>
            <a:ext cx="363147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ПАРК МАШИНОСТРОИТЕЛЕЙ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70,0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008414"/>
            <a:ext cx="4323806" cy="1257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ОСВЕЩЕНИЕ УЛИЦ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15,6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588829" y="3778436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ПЕРЕСЕЛЕНИЕ ИЗ АВАРИЙНОГО ЖИЛЬЯ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10,0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1743" y="4340138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СОВРЕМЕННАЯ ГОРОДСКАЯ СРЕДА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17,0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822270" y="1606731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0"/>
          </p:cNvCxnSpPr>
          <p:nvPr/>
        </p:nvCxnSpPr>
        <p:spPr>
          <a:xfrm>
            <a:off x="7001691" y="1985554"/>
            <a:ext cx="3130188" cy="179288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6"/>
            <a:endCxn id="13" idx="0"/>
          </p:cNvCxnSpPr>
          <p:nvPr/>
        </p:nvCxnSpPr>
        <p:spPr>
          <a:xfrm>
            <a:off x="8441872" y="1461407"/>
            <a:ext cx="1934391" cy="4490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5400000">
            <a:off x="3603718" y="2457455"/>
            <a:ext cx="2354581" cy="141078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796646" y="530679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БЛАГОУСТРОЙСТВО И ПРОЧИЕ РАСХОДЫ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32,4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9" name="Прямая со стрелкой 18"/>
          <p:cNvCxnSpPr>
            <a:stCxn id="7" idx="4"/>
          </p:cNvCxnSpPr>
          <p:nvPr/>
        </p:nvCxnSpPr>
        <p:spPr>
          <a:xfrm rot="16200000" flipH="1">
            <a:off x="4780192" y="3424915"/>
            <a:ext cx="3285310" cy="45230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00038"/>
            <a:ext cx="10515600" cy="83978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b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1325" y="2085975"/>
            <a:ext cx="11750675" cy="37719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01.01.2021 года – 70,0 млн.руб.: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2021 году – 39,0 млн.руб.,  в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организации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39,0 млн.руб.;	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Погашение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2021 году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60,0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-кредитные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организации –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60,0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 на 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01.01.2022 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49,0 млн.руб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189031" y="3"/>
            <a:ext cx="2008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2863" y="304800"/>
            <a:ext cx="10879137" cy="1238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 города Ливны за 2020 - 2021 годы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6" y="1328740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1011,8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997,5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4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1178,6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6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1146,5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40" y="4968879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14,3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4" y="4937129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32,1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3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6" y="3276604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795588" y="1350967"/>
            <a:ext cx="1382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2020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8623302" y="1371603"/>
            <a:ext cx="1382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2021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1" y="23814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пасибо-за-внимание-картинки-для-презентации-подборка-36-штук-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90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Поступление доходов во все уровни бюджетов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2020-2021 годы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4294967295"/>
          </p:nvPr>
        </p:nvGraphicFramePr>
        <p:xfrm>
          <a:off x="1" y="1784350"/>
          <a:ext cx="12192000" cy="4572000"/>
        </p:xfrm>
        <a:graphic>
          <a:graphicData uri="http://schemas.openxmlformats.org/presentationml/2006/ole">
            <p:oleObj spid="_x0000_s14338" name="Worksheet" r:id="rId3" imgW="9058225" imgH="5867355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433957" y="1025525"/>
            <a:ext cx="17580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6" y="3"/>
            <a:ext cx="166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2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1" y="251462"/>
            <a:ext cx="107758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5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1" y="3"/>
            <a:ext cx="1606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3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95943" y="881743"/>
          <a:ext cx="11996057" cy="577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 flipH="1" flipV="1">
            <a:off x="4019266" y="3241343"/>
            <a:ext cx="791570" cy="586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8700448" y="3200401"/>
            <a:ext cx="832513" cy="65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215502"/>
            <a:ext cx="109728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graphicFrame>
        <p:nvGraphicFramePr>
          <p:cNvPr id="16386" name="Объект 13"/>
          <p:cNvGraphicFramePr>
            <a:graphicFrameLocks noGrp="1"/>
          </p:cNvGraphicFramePr>
          <p:nvPr>
            <p:ph sz="half" idx="1"/>
          </p:nvPr>
        </p:nvGraphicFramePr>
        <p:xfrm>
          <a:off x="-705394" y="1567543"/>
          <a:ext cx="7968342" cy="5029200"/>
        </p:xfrm>
        <a:graphic>
          <a:graphicData uri="http://schemas.openxmlformats.org/presentationml/2006/ole">
            <p:oleObj spid="_x0000_s16386" name="Worksheet" r:id="rId3" imgW="9382175" imgH="5962695" progId="Excel.Sheet.8">
              <p:embed/>
            </p:oleObj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355771" y="1770062"/>
          <a:ext cx="6836229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5" y="1152527"/>
            <a:ext cx="166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2400" b="0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5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1" y="3"/>
            <a:ext cx="1606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5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828800" y="160338"/>
            <a:ext cx="10363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бюджета города Ливны в 2021 году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</p:nvPr>
        </p:nvGraphicFramePr>
        <p:xfrm>
          <a:off x="679269" y="1784350"/>
          <a:ext cx="115127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158" y="257541"/>
            <a:ext cx="9967912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за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5" y="2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-565150" y="1952625"/>
          <a:ext cx="8350250" cy="4851400"/>
        </p:xfrm>
        <a:graphic>
          <a:graphicData uri="http://schemas.openxmlformats.org/presentationml/2006/ole">
            <p:oleObj spid="_x0000_s19459" name="Worksheet" r:id="rId4" imgW="8477350" imgH="5077003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4621609" y="4269369"/>
            <a:ext cx="165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997,5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7421563" y="1998663"/>
          <a:ext cx="4665662" cy="4711700"/>
        </p:xfrm>
        <a:graphic>
          <a:graphicData uri="http://schemas.openxmlformats.org/presentationml/2006/ole">
            <p:oleObj spid="_x0000_s19461" name="Worksheet" r:id="rId5" imgW="4857650" imgH="4724489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49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2726"/>
            <a:ext cx="109728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 в 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г.г.</a:t>
            </a:r>
            <a:endParaRPr lang="ru-RU" sz="4000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0942637" y="1446213"/>
            <a:ext cx="124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/>
              <a:t>.</a:t>
            </a:r>
          </a:p>
        </p:txBody>
      </p:sp>
      <p:graphicFrame>
        <p:nvGraphicFramePr>
          <p:cNvPr id="21508" name="Диаграмма 7"/>
          <p:cNvGraphicFramePr>
            <a:graphicFrameLocks/>
          </p:cNvGraphicFramePr>
          <p:nvPr/>
        </p:nvGraphicFramePr>
        <p:xfrm>
          <a:off x="6350000" y="1525588"/>
          <a:ext cx="6073775" cy="5707062"/>
        </p:xfrm>
        <a:graphic>
          <a:graphicData uri="http://schemas.openxmlformats.org/presentationml/2006/ole">
            <p:oleObj spid="_x0000_s45058" name="Worksheet" r:id="rId4" imgW="5819925" imgH="5743575" progId="Excel.Sheet.8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421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7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-292608" y="1065407"/>
          <a:ext cx="5867400" cy="6359525"/>
        </p:xfrm>
        <a:graphic>
          <a:graphicData uri="http://schemas.openxmlformats.org/presentationml/2006/ole">
            <p:oleObj spid="_x0000_s45059" name="Worksheet" r:id="rId5" imgW="5867400" imgH="6191428" progId="Excel.Sheet.8">
              <p:embed/>
            </p:oleObj>
          </a:graphicData>
        </a:graphic>
      </p:graphicFrame>
      <p:sp>
        <p:nvSpPr>
          <p:cNvPr id="8" name="Блок-схема: процесс 7"/>
          <p:cNvSpPr/>
          <p:nvPr/>
        </p:nvSpPr>
        <p:spPr>
          <a:xfrm flipH="1" flipV="1">
            <a:off x="4571344" y="2148189"/>
            <a:ext cx="220112" cy="22925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15484" y="1975758"/>
            <a:ext cx="35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 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630129" y="2751692"/>
            <a:ext cx="195944" cy="19594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81593" y="2686381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непрограммной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Ливны за 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2020-2021 </a:t>
            </a:r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6082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217713" y="1172759"/>
          <a:ext cx="11742059" cy="5685245"/>
        </p:xfrm>
        <a:graphic>
          <a:graphicData uri="http://schemas.openxmlformats.org/drawingml/2006/table">
            <a:tbl>
              <a:tblPr/>
              <a:tblGrid>
                <a:gridCol w="5675087"/>
                <a:gridCol w="1596572"/>
                <a:gridCol w="1480457"/>
                <a:gridCol w="2989943"/>
              </a:tblGrid>
              <a:tr h="72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+79,5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+17,8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2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198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8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61981" cy="11919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Овал 8"/>
          <p:cNvSpPr/>
          <p:nvPr/>
        </p:nvSpPr>
        <p:spPr>
          <a:xfrm>
            <a:off x="7615646" y="3762103"/>
            <a:ext cx="1240971" cy="1828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5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ОБРАЗОВАНИЯ В 2021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7106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26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 9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 НА ОБРАЗОВАНИЕ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699,4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1040" y="2220686"/>
            <a:ext cx="3870959" cy="1188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ДОПОЛНИТЕЛЬНОЕ ОБРАЗОВАНИЕ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49,4 (+8,2 к 2020 г. в сопоставимых условиях)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997" y="2364377"/>
            <a:ext cx="311222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ДОШКОЛЬНОЕ ОБРАЗОВАНИЕ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287,7 (+20,7 к 2020 г.)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2629" y="2579915"/>
            <a:ext cx="3148147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ОБЩЕЕ ОБРАЗОВАНИЕ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336,3 (+17,9 к 2020 г.)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0015" y="3918858"/>
            <a:ext cx="23839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МОЛОДЕЖНАЯ ПОЛИТИКА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0029" y="3918857"/>
            <a:ext cx="215537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ДРУГИЕ ВОПРОСЫ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24,9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65" name="Picture 5" descr="C:\Users\User\Pictures\shkoly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9702" y="4245433"/>
            <a:ext cx="3162300" cy="2612571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041071" y="1632858"/>
            <a:ext cx="21553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5400000">
            <a:off x="5906861" y="2273756"/>
            <a:ext cx="555172" cy="244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8" y="1583874"/>
            <a:ext cx="1863632" cy="6368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43302" y="2710546"/>
            <a:ext cx="2090058" cy="3918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79774" y="2830286"/>
            <a:ext cx="2051959" cy="1578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42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" y="4310744"/>
            <a:ext cx="3314700" cy="254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"/>
            <a:ext cx="1261981" cy="12246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3461656" y="4919008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29 образовательных организаций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559,6 млн.руб. (80% расходов) – заработная плата с начислениями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6730</TotalTime>
  <Words>556</Words>
  <Application>Microsoft Office PowerPoint</Application>
  <PresentationFormat>Произвольный</PresentationFormat>
  <Paragraphs>201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Метро</vt:lpstr>
      <vt:lpstr>Worksheet</vt:lpstr>
      <vt:lpstr>Лист Microsoft Office Excel 97-2003</vt:lpstr>
      <vt:lpstr>Слайд 1</vt:lpstr>
      <vt:lpstr>Поступление доходов во все уровни бюджетов  за 2020-2021 годы</vt:lpstr>
      <vt:lpstr>Слайд 3</vt:lpstr>
      <vt:lpstr>Исполнение бюджета города Ливны в разрезе основных доходных источников</vt:lpstr>
      <vt:lpstr>Безвозмездные поступления бюджета города Ливны в 2021 году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Муниципальный долг  бюджета города Ливны</vt:lpstr>
      <vt:lpstr>Основные параметры исполнения бюджета города Ливны за 2020 - 2021 годы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613</cp:revision>
  <cp:lastPrinted>2016-06-10T08:17:40Z</cp:lastPrinted>
  <dcterms:created xsi:type="dcterms:W3CDTF">2016-03-25T11:58:23Z</dcterms:created>
  <dcterms:modified xsi:type="dcterms:W3CDTF">2022-05-13T13:54:05Z</dcterms:modified>
</cp:coreProperties>
</file>