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473" r:id="rId2"/>
    <p:sldId id="474" r:id="rId3"/>
    <p:sldId id="475" r:id="rId4"/>
    <p:sldId id="476" r:id="rId5"/>
    <p:sldId id="481" r:id="rId6"/>
    <p:sldId id="293" r:id="rId7"/>
    <p:sldId id="495" r:id="rId8"/>
    <p:sldId id="477" r:id="rId9"/>
    <p:sldId id="494" r:id="rId10"/>
    <p:sldId id="496" r:id="rId11"/>
    <p:sldId id="301" r:id="rId12"/>
    <p:sldId id="299" r:id="rId13"/>
    <p:sldId id="497" r:id="rId14"/>
    <p:sldId id="498" r:id="rId15"/>
    <p:sldId id="499" r:id="rId16"/>
    <p:sldId id="500" r:id="rId17"/>
    <p:sldId id="501" r:id="rId18"/>
    <p:sldId id="503" r:id="rId19"/>
    <p:sldId id="502" r:id="rId20"/>
    <p:sldId id="504" r:id="rId21"/>
    <p:sldId id="465" r:id="rId22"/>
    <p:sldId id="464" r:id="rId23"/>
    <p:sldId id="467" r:id="rId24"/>
    <p:sldId id="505" r:id="rId25"/>
    <p:sldId id="506" r:id="rId26"/>
    <p:sldId id="507" r:id="rId27"/>
    <p:sldId id="508" r:id="rId28"/>
    <p:sldId id="493" r:id="rId29"/>
    <p:sldId id="510" r:id="rId30"/>
    <p:sldId id="492" r:id="rId31"/>
    <p:sldId id="511" r:id="rId32"/>
    <p:sldId id="605" r:id="rId33"/>
    <p:sldId id="616" r:id="rId34"/>
    <p:sldId id="617" r:id="rId35"/>
    <p:sldId id="622" r:id="rId36"/>
    <p:sldId id="624" r:id="rId37"/>
    <p:sldId id="627" r:id="rId38"/>
    <p:sldId id="626" r:id="rId39"/>
    <p:sldId id="620" r:id="rId40"/>
    <p:sldId id="628" r:id="rId41"/>
    <p:sldId id="629" r:id="rId42"/>
    <p:sldId id="619" r:id="rId43"/>
    <p:sldId id="631" r:id="rId44"/>
    <p:sldId id="632" r:id="rId45"/>
    <p:sldId id="491" r:id="rId46"/>
    <p:sldId id="490" r:id="rId47"/>
    <p:sldId id="633" r:id="rId48"/>
    <p:sldId id="421" r:id="rId49"/>
    <p:sldId id="366" r:id="rId50"/>
    <p:sldId id="425" r:id="rId51"/>
    <p:sldId id="452" r:id="rId52"/>
    <p:sldId id="426" r:id="rId53"/>
    <p:sldId id="634" r:id="rId54"/>
    <p:sldId id="635" r:id="rId55"/>
    <p:sldId id="636" r:id="rId56"/>
    <p:sldId id="637" r:id="rId57"/>
    <p:sldId id="638" r:id="rId58"/>
    <p:sldId id="639" r:id="rId59"/>
    <p:sldId id="640" r:id="rId60"/>
    <p:sldId id="641" r:id="rId61"/>
    <p:sldId id="642" r:id="rId62"/>
    <p:sldId id="643" r:id="rId63"/>
    <p:sldId id="644" r:id="rId64"/>
    <p:sldId id="645" r:id="rId65"/>
    <p:sldId id="646" r:id="rId66"/>
    <p:sldId id="647" r:id="rId67"/>
    <p:sldId id="648" r:id="rId6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F555099-F37E-49AA-B8E2-47AFAB82F86F}">
          <p14:sldIdLst>
            <p14:sldId id="473"/>
            <p14:sldId id="474"/>
            <p14:sldId id="475"/>
            <p14:sldId id="476"/>
            <p14:sldId id="481"/>
            <p14:sldId id="293"/>
            <p14:sldId id="495"/>
            <p14:sldId id="477"/>
            <p14:sldId id="494"/>
            <p14:sldId id="496"/>
            <p14:sldId id="301"/>
            <p14:sldId id="299"/>
            <p14:sldId id="497"/>
            <p14:sldId id="498"/>
            <p14:sldId id="499"/>
            <p14:sldId id="500"/>
            <p14:sldId id="501"/>
            <p14:sldId id="503"/>
            <p14:sldId id="502"/>
            <p14:sldId id="504"/>
            <p14:sldId id="465"/>
            <p14:sldId id="464"/>
            <p14:sldId id="467"/>
            <p14:sldId id="505"/>
            <p14:sldId id="506"/>
            <p14:sldId id="507"/>
            <p14:sldId id="508"/>
            <p14:sldId id="493"/>
            <p14:sldId id="510"/>
            <p14:sldId id="492"/>
            <p14:sldId id="511"/>
            <p14:sldId id="605"/>
            <p14:sldId id="616"/>
            <p14:sldId id="617"/>
            <p14:sldId id="622"/>
            <p14:sldId id="624"/>
            <p14:sldId id="627"/>
            <p14:sldId id="626"/>
            <p14:sldId id="620"/>
            <p14:sldId id="628"/>
            <p14:sldId id="629"/>
            <p14:sldId id="619"/>
            <p14:sldId id="631"/>
            <p14:sldId id="632"/>
            <p14:sldId id="491"/>
            <p14:sldId id="490"/>
            <p14:sldId id="633"/>
            <p14:sldId id="421"/>
            <p14:sldId id="366"/>
            <p14:sldId id="425"/>
            <p14:sldId id="452"/>
            <p14:sldId id="426"/>
            <p14:sldId id="634"/>
            <p14:sldId id="635"/>
            <p14:sldId id="636"/>
            <p14:sldId id="637"/>
            <p14:sldId id="638"/>
            <p14:sldId id="639"/>
            <p14:sldId id="640"/>
            <p14:sldId id="641"/>
            <p14:sldId id="642"/>
            <p14:sldId id="643"/>
            <p14:sldId id="644"/>
            <p14:sldId id="645"/>
            <p14:sldId id="646"/>
            <p14:sldId id="647"/>
            <p14:sldId id="648"/>
          </p14:sldIdLst>
        </p14:section>
        <p14:section name="Раздел без заголовка" id="{5D502025-EC1D-4EDA-9591-86192CD69E2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54" autoAdjust="0"/>
    <p:restoredTop sz="94660"/>
  </p:normalViewPr>
  <p:slideViewPr>
    <p:cSldViewPr snapToGrid="0">
      <p:cViewPr varScale="1">
        <p:scale>
          <a:sx n="69" d="100"/>
          <a:sy n="69" d="100"/>
        </p:scale>
        <p:origin x="738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admserv\&#1054;&#1073;&#1097;&#1072;&#1103;\&#1050;&#1054;&#1052;&#1048;&#1058;&#1045;&#1058;%20&#1069;&#1050;&#1054;&#1053;&#1054;&#1052;&#1048;&#1050;&#1048;%20&#1055;&#1056;&#1045;&#1044;&#1055;&#1056;&#1048;&#1053;&#1048;&#1052;&#1040;&#1058;&#1045;&#1051;&#1068;&#1057;&#1058;&#1042;&#1040;%20&#1080;%20&#1058;&#1054;&#1056;&#1043;&#1054;&#1042;&#1051;&#1048;\&#1044;&#1086;&#1082;&#1083;&#1072;&#1076;%20&#1075;&#1083;&#1072;&#1074;&#1099;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\\admserv\&#1054;&#1073;&#1097;&#1072;&#1103;\&#1050;&#1054;&#1052;&#1048;&#1058;&#1045;&#1058;%20&#1069;&#1050;&#1054;&#1053;&#1054;&#1052;&#1048;&#1050;&#1048;%20&#1055;&#1056;&#1045;&#1044;&#1055;&#1056;&#1048;&#1053;&#1048;&#1052;&#1040;&#1058;&#1045;&#1051;&#1068;&#1057;&#1058;&#1042;&#1040;%20&#1080;%20&#1058;&#1054;&#1056;&#1043;&#1054;&#1042;&#1051;&#1048;\&#1044;&#1086;&#1082;&#1083;&#1072;&#1076;%20&#1075;&#1083;&#1072;&#1074;&#1099;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percentStacked"/>
        <c:varyColors val="0"/>
        <c:ser>
          <c:idx val="0"/>
          <c:order val="0"/>
          <c:invertIfNegative val="0"/>
          <c:dPt>
            <c:idx val="1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0-2E33-4F37-809B-20D1373674AB}"/>
              </c:ext>
            </c:extLst>
          </c:dPt>
          <c:val>
            <c:numRef>
              <c:f>Лист1!$E$160:$F$160</c:f>
              <c:numCache>
                <c:formatCode>General</c:formatCode>
                <c:ptCount val="2"/>
                <c:pt idx="0">
                  <c:v>14176</c:v>
                </c:pt>
                <c:pt idx="1">
                  <c:v>14191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E33-4F37-809B-20D1373674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7754624"/>
        <c:axId val="67785088"/>
        <c:axId val="0"/>
      </c:bar3DChart>
      <c:catAx>
        <c:axId val="67754624"/>
        <c:scaling>
          <c:orientation val="minMax"/>
        </c:scaling>
        <c:delete val="1"/>
        <c:axPos val="b"/>
        <c:majorTickMark val="out"/>
        <c:minorTickMark val="none"/>
        <c:tickLblPos val="none"/>
        <c:crossAx val="67785088"/>
        <c:crosses val="autoZero"/>
        <c:auto val="1"/>
        <c:lblAlgn val="ctr"/>
        <c:lblOffset val="100"/>
        <c:noMultiLvlLbl val="0"/>
      </c:catAx>
      <c:valAx>
        <c:axId val="67785088"/>
        <c:scaling>
          <c:orientation val="minMax"/>
        </c:scaling>
        <c:delete val="1"/>
        <c:axPos val="l"/>
        <c:majorGridlines/>
        <c:numFmt formatCode="0%" sourceLinked="1"/>
        <c:majorTickMark val="out"/>
        <c:minorTickMark val="none"/>
        <c:tickLblPos val="none"/>
        <c:crossAx val="67754624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>
        <a:lumMod val="95000"/>
      </a:schemeClr>
    </a:solidFill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3112088904194373E-2"/>
          <c:y val="4.8501555382735255E-2"/>
          <c:w val="0.84855130466346851"/>
          <c:h val="0.9029968892345297"/>
        </c:manualLayout>
      </c:layout>
      <c:bar3DChart>
        <c:barDir val="col"/>
        <c:grouping val="percentStacked"/>
        <c:varyColors val="0"/>
        <c:ser>
          <c:idx val="0"/>
          <c:order val="0"/>
          <c:invertIfNegative val="0"/>
          <c:dPt>
            <c:idx val="1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0-FD50-44EE-B31A-A2B56826A809}"/>
              </c:ext>
            </c:extLst>
          </c:dPt>
          <c:val>
            <c:numRef>
              <c:f>Лист1!$E$178:$F$178</c:f>
              <c:numCache>
                <c:formatCode>General</c:formatCode>
                <c:ptCount val="2"/>
                <c:pt idx="0" formatCode="#,##0.0">
                  <c:v>23854.634005831453</c:v>
                </c:pt>
                <c:pt idx="1">
                  <c:v>25395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D50-44EE-B31A-A2B56826A8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4765824"/>
        <c:axId val="74767360"/>
        <c:axId val="0"/>
      </c:bar3DChart>
      <c:catAx>
        <c:axId val="74765824"/>
        <c:scaling>
          <c:orientation val="minMax"/>
        </c:scaling>
        <c:delete val="1"/>
        <c:axPos val="b"/>
        <c:majorTickMark val="out"/>
        <c:minorTickMark val="none"/>
        <c:tickLblPos val="none"/>
        <c:crossAx val="74767360"/>
        <c:crosses val="autoZero"/>
        <c:auto val="1"/>
        <c:lblAlgn val="ctr"/>
        <c:lblOffset val="100"/>
        <c:noMultiLvlLbl val="0"/>
      </c:catAx>
      <c:valAx>
        <c:axId val="74767360"/>
        <c:scaling>
          <c:orientation val="minMax"/>
        </c:scaling>
        <c:delete val="1"/>
        <c:axPos val="l"/>
        <c:majorGridlines/>
        <c:numFmt formatCode="0%" sourceLinked="1"/>
        <c:majorTickMark val="out"/>
        <c:minorTickMark val="none"/>
        <c:tickLblPos val="none"/>
        <c:crossAx val="74765824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>
                <a:solidFill>
                  <a:srgbClr val="FFC000"/>
                </a:solidFill>
              </a:defRPr>
            </a:pPr>
            <a:r>
              <a:rPr lang="ru-RU" sz="2400" dirty="0">
                <a:solidFill>
                  <a:srgbClr val="FFC000"/>
                </a:solidFill>
              </a:rPr>
              <a:t>ППМСП-центр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0020912855181872"/>
          <c:y val="0.12195581630599087"/>
          <c:w val="0.8106312292358806"/>
          <c:h val="0.7784262181235128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Школы (руб.)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dLbl>
              <c:idx val="0"/>
              <c:layout>
                <c:manualLayout>
                  <c:x val="-6.9152180629128424E-3"/>
                  <c:y val="-0.19279669799689139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>
                        <a:solidFill>
                          <a:srgbClr val="FFC000"/>
                        </a:solidFill>
                      </a:rPr>
                      <a:t>20824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C96-4D8E-8E7C-17B244869115}"/>
                </c:ext>
              </c:extLst>
            </c:dLbl>
            <c:dLbl>
              <c:idx val="1"/>
              <c:layout>
                <c:manualLayout>
                  <c:x val="3.3222356385380469E-3"/>
                  <c:y val="-0.39078140939428102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>
                        <a:solidFill>
                          <a:srgbClr val="FFC000"/>
                        </a:solidFill>
                      </a:rPr>
                      <a:t>24531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C96-4D8E-8E7C-17B2448691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rgbClr val="FFC0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2018 год</c:v>
                </c:pt>
                <c:pt idx="1">
                  <c:v>2019 год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20824</c:v>
                </c:pt>
                <c:pt idx="1">
                  <c:v>24531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C96-4D8E-8E7C-17B2448691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3715584"/>
        <c:axId val="103717120"/>
      </c:barChart>
      <c:catAx>
        <c:axId val="103715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rgbClr val="FFC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defRPr>
            </a:pPr>
            <a:endParaRPr lang="ru-RU"/>
          </a:p>
        </c:txPr>
        <c:crossAx val="103717120"/>
        <c:crosses val="autoZero"/>
        <c:auto val="1"/>
        <c:lblAlgn val="ctr"/>
        <c:lblOffset val="100"/>
        <c:noMultiLvlLbl val="0"/>
      </c:catAx>
      <c:valAx>
        <c:axId val="103717120"/>
        <c:scaling>
          <c:orientation val="minMax"/>
        </c:scaling>
        <c:delete val="1"/>
        <c:axPos val="l"/>
        <c:majorGridlines/>
        <c:numFmt formatCode="0.0" sourceLinked="1"/>
        <c:majorTickMark val="out"/>
        <c:minorTickMark val="none"/>
        <c:tickLblPos val="none"/>
        <c:crossAx val="103715584"/>
        <c:crosses val="autoZero"/>
        <c:crossBetween val="between"/>
      </c:valAx>
      <c:spPr>
        <a:noFill/>
        <a:ln w="25422">
          <a:noFill/>
        </a:ln>
      </c:spPr>
    </c:plotArea>
    <c:plotVisOnly val="1"/>
    <c:dispBlanksAs val="gap"/>
    <c:showDLblsOverMax val="0"/>
  </c:chart>
  <c:txPr>
    <a:bodyPr/>
    <a:lstStyle/>
    <a:p>
      <a:pPr>
        <a:defRPr sz="1804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>
                <a:solidFill>
                  <a:srgbClr val="FFC000"/>
                </a:solidFill>
              </a:defRPr>
            </a:pPr>
            <a:r>
              <a:rPr lang="ru-RU" sz="2400" dirty="0">
                <a:solidFill>
                  <a:srgbClr val="FFC000"/>
                </a:solidFill>
              </a:rPr>
              <a:t>Детские</a:t>
            </a:r>
            <a:r>
              <a:rPr lang="ru-RU" sz="2400" baseline="0" dirty="0">
                <a:solidFill>
                  <a:srgbClr val="FFC000"/>
                </a:solidFill>
              </a:rPr>
              <a:t> сады</a:t>
            </a:r>
            <a:endParaRPr lang="ru-RU" sz="2400" dirty="0">
              <a:solidFill>
                <a:srgbClr val="FFC000"/>
              </a:solidFill>
            </a:endParaRP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0020912855181872"/>
          <c:y val="0.12195581630599087"/>
          <c:w val="0.8106312292358806"/>
          <c:h val="0.7784262181235129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Школы (руб.)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dLbl>
              <c:idx val="0"/>
              <c:layout>
                <c:manualLayout>
                  <c:x val="-3.3222591362126247E-3"/>
                  <c:y val="-0.17380025940337224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>
                        <a:solidFill>
                          <a:srgbClr val="FFC000"/>
                        </a:solidFill>
                      </a:rPr>
                      <a:t>20092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C9E-45D2-9913-8C7C15FAE13B}"/>
                </c:ext>
              </c:extLst>
            </c:dLbl>
            <c:dLbl>
              <c:idx val="1"/>
              <c:layout>
                <c:manualLayout>
                  <c:x val="6.9152180629128415E-3"/>
                  <c:y val="-0.39892273772571901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>
                        <a:solidFill>
                          <a:srgbClr val="FFC000"/>
                        </a:solidFill>
                      </a:rPr>
                      <a:t>22216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C9E-45D2-9913-8C7C15FAE1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rgbClr val="FFC0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2018 год</c:v>
                </c:pt>
                <c:pt idx="1">
                  <c:v>2019 год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20092</c:v>
                </c:pt>
                <c:pt idx="1">
                  <c:v>22216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C9E-45D2-9913-8C7C15FAE1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3835520"/>
        <c:axId val="103837056"/>
      </c:barChart>
      <c:catAx>
        <c:axId val="1038355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rgbClr val="FFC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defRPr>
            </a:pPr>
            <a:endParaRPr lang="ru-RU"/>
          </a:p>
        </c:txPr>
        <c:crossAx val="103837056"/>
        <c:crosses val="autoZero"/>
        <c:auto val="1"/>
        <c:lblAlgn val="ctr"/>
        <c:lblOffset val="100"/>
        <c:noMultiLvlLbl val="0"/>
      </c:catAx>
      <c:valAx>
        <c:axId val="103837056"/>
        <c:scaling>
          <c:orientation val="minMax"/>
        </c:scaling>
        <c:delete val="1"/>
        <c:axPos val="l"/>
        <c:majorGridlines/>
        <c:numFmt formatCode="0.0" sourceLinked="1"/>
        <c:majorTickMark val="out"/>
        <c:minorTickMark val="none"/>
        <c:tickLblPos val="none"/>
        <c:crossAx val="103835520"/>
        <c:crosses val="autoZero"/>
        <c:crossBetween val="between"/>
      </c:valAx>
      <c:spPr>
        <a:noFill/>
        <a:ln w="25422">
          <a:noFill/>
        </a:ln>
      </c:spPr>
    </c:plotArea>
    <c:plotVisOnly val="1"/>
    <c:dispBlanksAs val="gap"/>
    <c:showDLblsOverMax val="0"/>
  </c:chart>
  <c:txPr>
    <a:bodyPr/>
    <a:lstStyle/>
    <a:p>
      <a:pPr>
        <a:defRPr sz="1804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>
                <a:solidFill>
                  <a:srgbClr val="FFC000"/>
                </a:solidFill>
              </a:defRPr>
            </a:pPr>
            <a:r>
              <a:rPr lang="ru-RU" sz="2400" dirty="0">
                <a:solidFill>
                  <a:srgbClr val="FFC000"/>
                </a:solidFill>
              </a:rPr>
              <a:t>Школы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0020912855181872"/>
          <c:y val="0.12195581630599087"/>
          <c:w val="0.8106312292358806"/>
          <c:h val="0.7784262181235129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Школы (руб.)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dLbl>
              <c:idx val="0"/>
              <c:layout>
                <c:manualLayout>
                  <c:x val="-1.769416533603722E-2"/>
                  <c:y val="-0.19822425021784998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>
                        <a:solidFill>
                          <a:srgbClr val="FFC000"/>
                        </a:solidFill>
                      </a:rPr>
                      <a:t>23869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618-49FA-8B8E-F6090F29C3C4}"/>
                </c:ext>
              </c:extLst>
            </c:dLbl>
            <c:dLbl>
              <c:idx val="1"/>
              <c:layout>
                <c:manualLayout>
                  <c:x val="3.3222356385380464E-3"/>
                  <c:y val="-0.40163651383619819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>
                        <a:solidFill>
                          <a:srgbClr val="FFC000"/>
                        </a:solidFill>
                      </a:rPr>
                      <a:t>25831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618-49FA-8B8E-F6090F29C3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rgbClr val="FFC0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2018 год</c:v>
                </c:pt>
                <c:pt idx="1">
                  <c:v>2019 год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23869</c:v>
                </c:pt>
                <c:pt idx="1">
                  <c:v>25831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618-49FA-8B8E-F6090F29C3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3820288"/>
        <c:axId val="141710080"/>
      </c:barChart>
      <c:catAx>
        <c:axId val="1038202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rgbClr val="FFC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defRPr>
            </a:pPr>
            <a:endParaRPr lang="ru-RU"/>
          </a:p>
        </c:txPr>
        <c:crossAx val="141710080"/>
        <c:crosses val="autoZero"/>
        <c:auto val="1"/>
        <c:lblAlgn val="ctr"/>
        <c:lblOffset val="100"/>
        <c:noMultiLvlLbl val="0"/>
      </c:catAx>
      <c:valAx>
        <c:axId val="141710080"/>
        <c:scaling>
          <c:orientation val="minMax"/>
        </c:scaling>
        <c:delete val="1"/>
        <c:axPos val="l"/>
        <c:majorGridlines/>
        <c:numFmt formatCode="0.0" sourceLinked="1"/>
        <c:majorTickMark val="out"/>
        <c:minorTickMark val="none"/>
        <c:tickLblPos val="none"/>
        <c:crossAx val="103820288"/>
        <c:crosses val="autoZero"/>
        <c:crossBetween val="between"/>
      </c:valAx>
      <c:spPr>
        <a:noFill/>
        <a:ln w="25422">
          <a:noFill/>
        </a:ln>
      </c:spPr>
    </c:plotArea>
    <c:plotVisOnly val="1"/>
    <c:dispBlanksAs val="gap"/>
    <c:showDLblsOverMax val="0"/>
  </c:chart>
  <c:txPr>
    <a:bodyPr/>
    <a:lstStyle/>
    <a:p>
      <a:pPr>
        <a:defRPr sz="1804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59464939714048E-2"/>
          <c:y val="2.2604874400554181E-2"/>
          <c:w val="0.976810701205719"/>
          <c:h val="0.7656690047690298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Очередь в ДОУ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2606885487299905E-3"/>
                  <c:y val="-2.9924186505913348E-2"/>
                </c:manualLayout>
              </c:layout>
              <c:tx>
                <c:rich>
                  <a:bodyPr/>
                  <a:lstStyle/>
                  <a:p>
                    <a:r>
                      <a:rPr lang="en-US" sz="2400" b="1" dirty="0">
                        <a:solidFill>
                          <a:srgbClr val="FFC000"/>
                        </a:solidFill>
                      </a:rPr>
                      <a:t>1045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711-427D-A153-A08C4B75C792}"/>
                </c:ext>
              </c:extLst>
            </c:dLbl>
            <c:dLbl>
              <c:idx val="1"/>
              <c:layout>
                <c:manualLayout>
                  <c:x val="3.3011868737748539E-3"/>
                  <c:y val="-2.5195640362638549E-2"/>
                </c:manualLayout>
              </c:layout>
              <c:tx>
                <c:rich>
                  <a:bodyPr/>
                  <a:lstStyle/>
                  <a:p>
                    <a:r>
                      <a:rPr lang="en-US" sz="2400" b="1" dirty="0">
                        <a:solidFill>
                          <a:srgbClr val="FFC000"/>
                        </a:solidFill>
                      </a:rPr>
                      <a:t>989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711-427D-A153-A08C4B75C792}"/>
                </c:ext>
              </c:extLst>
            </c:dLbl>
            <c:dLbl>
              <c:idx val="2"/>
              <c:layout>
                <c:manualLayout>
                  <c:x val="1.0258401043944467E-3"/>
                  <c:y val="-2.0685819628766863E-2"/>
                </c:manualLayout>
              </c:layout>
              <c:tx>
                <c:rich>
                  <a:bodyPr/>
                  <a:lstStyle/>
                  <a:p>
                    <a:r>
                      <a:rPr lang="en-US" sz="2400" b="1" dirty="0">
                        <a:solidFill>
                          <a:srgbClr val="FFC000"/>
                        </a:solidFill>
                      </a:rPr>
                      <a:t>912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711-427D-A153-A08C4B75C792}"/>
                </c:ext>
              </c:extLst>
            </c:dLbl>
            <c:dLbl>
              <c:idx val="3"/>
              <c:layout>
                <c:manualLayout>
                  <c:x val="1.4054120092565825E-3"/>
                  <c:y val="-2.1891994895106549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FFC000"/>
                        </a:solidFill>
                      </a:rPr>
                      <a:t>830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711-427D-A153-A08C4B75C792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>
                        <a:solidFill>
                          <a:srgbClr val="FFC000"/>
                        </a:solidFill>
                      </a:rPr>
                      <a:t>815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711-427D-A153-A08C4B75C792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786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711-427D-A153-A08C4B75C7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FFC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2014 г.</c:v>
                </c:pt>
                <c:pt idx="1">
                  <c:v>2015 г.</c:v>
                </c:pt>
                <c:pt idx="2">
                  <c:v>2016 г.</c:v>
                </c:pt>
                <c:pt idx="3">
                  <c:v>2017 г.</c:v>
                </c:pt>
                <c:pt idx="4">
                  <c:v>2018 г.</c:v>
                </c:pt>
                <c:pt idx="5">
                  <c:v>2019 г.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1045</c:v>
                </c:pt>
                <c:pt idx="1">
                  <c:v>989</c:v>
                </c:pt>
                <c:pt idx="2">
                  <c:v>912</c:v>
                </c:pt>
                <c:pt idx="3">
                  <c:v>830</c:v>
                </c:pt>
                <c:pt idx="4">
                  <c:v>815</c:v>
                </c:pt>
                <c:pt idx="5">
                  <c:v>786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711-427D-A153-A08C4B75C79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Кол-во детей в ДОУ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0672920400148782E-2"/>
                  <c:y val="-3.0234735823003799E-2"/>
                </c:manualLayout>
              </c:layout>
              <c:tx>
                <c:rich>
                  <a:bodyPr/>
                  <a:lstStyle/>
                  <a:p>
                    <a:r>
                      <a:rPr lang="en-US" sz="2400" b="1" dirty="0">
                        <a:solidFill>
                          <a:srgbClr val="FF0000"/>
                        </a:solidFill>
                        <a:effectLst/>
                      </a:rPr>
                      <a:t>2967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711-427D-A153-A08C4B75C792}"/>
                </c:ext>
              </c:extLst>
            </c:dLbl>
            <c:dLbl>
              <c:idx val="1"/>
              <c:layout>
                <c:manualLayout>
                  <c:x val="2.7605628360133902E-2"/>
                  <c:y val="-2.2676051867252845E-2"/>
                </c:manualLayout>
              </c:layout>
              <c:tx>
                <c:rich>
                  <a:bodyPr/>
                  <a:lstStyle/>
                  <a:p>
                    <a:r>
                      <a:rPr lang="en-US" sz="2400" b="1" dirty="0">
                        <a:solidFill>
                          <a:srgbClr val="FF0000"/>
                        </a:solidFill>
                        <a:effectLst/>
                      </a:rPr>
                      <a:t>2998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711-427D-A153-A08C4B75C792}"/>
                </c:ext>
              </c:extLst>
            </c:dLbl>
            <c:dLbl>
              <c:idx val="2"/>
              <c:layout>
                <c:manualLayout>
                  <c:x val="2.6071982340126358E-2"/>
                  <c:y val="-2.0156490548669196E-2"/>
                </c:manualLayout>
              </c:layout>
              <c:tx>
                <c:rich>
                  <a:bodyPr/>
                  <a:lstStyle/>
                  <a:p>
                    <a:r>
                      <a:rPr lang="en-US" sz="2400" b="1" dirty="0">
                        <a:solidFill>
                          <a:srgbClr val="FF0000"/>
                        </a:solidFill>
                        <a:effectLst/>
                      </a:rPr>
                      <a:t>3006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711-427D-A153-A08C4B75C792}"/>
                </c:ext>
              </c:extLst>
            </c:dLbl>
            <c:dLbl>
              <c:idx val="3"/>
              <c:layout>
                <c:manualLayout>
                  <c:x val="9.8378840647968015E-3"/>
                  <c:y val="-1.990181354100588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2975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711-427D-A153-A08C4B75C792}"/>
                </c:ext>
              </c:extLst>
            </c:dLbl>
            <c:dLbl>
              <c:idx val="4"/>
              <c:layout>
                <c:manualLayout>
                  <c:x val="1.1243296074053584E-2"/>
                  <c:y val="-3.9803627082011786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2755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711-427D-A153-A08C4B75C792}"/>
                </c:ext>
              </c:extLst>
            </c:dLbl>
            <c:dLbl>
              <c:idx val="5"/>
              <c:layout>
                <c:manualLayout>
                  <c:x val="1.159464939714048E-2"/>
                  <c:y val="-3.980362708201215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2576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711-427D-A153-A08C4B75C7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FF0000"/>
                    </a:solidFill>
                    <a:effectLst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2014 г.</c:v>
                </c:pt>
                <c:pt idx="1">
                  <c:v>2015 г.</c:v>
                </c:pt>
                <c:pt idx="2">
                  <c:v>2016 г.</c:v>
                </c:pt>
                <c:pt idx="3">
                  <c:v>2017 г.</c:v>
                </c:pt>
                <c:pt idx="4">
                  <c:v>2018 г.</c:v>
                </c:pt>
                <c:pt idx="5">
                  <c:v>2019 г.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2967</c:v>
                </c:pt>
                <c:pt idx="1">
                  <c:v>2998</c:v>
                </c:pt>
                <c:pt idx="2">
                  <c:v>3006</c:v>
                </c:pt>
                <c:pt idx="3">
                  <c:v>2975</c:v>
                </c:pt>
                <c:pt idx="4">
                  <c:v>2755</c:v>
                </c:pt>
                <c:pt idx="5">
                  <c:v>2576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3711-427D-A153-A08C4B75C7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3762176"/>
        <c:axId val="103784448"/>
        <c:axId val="0"/>
      </c:bar3DChart>
      <c:catAx>
        <c:axId val="1037621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 b="1">
                <a:solidFill>
                  <a:srgbClr val="FFC000"/>
                </a:solidFill>
              </a:defRPr>
            </a:pPr>
            <a:endParaRPr lang="ru-RU"/>
          </a:p>
        </c:txPr>
        <c:crossAx val="103784448"/>
        <c:crosses val="autoZero"/>
        <c:auto val="1"/>
        <c:lblAlgn val="ctr"/>
        <c:lblOffset val="100"/>
        <c:noMultiLvlLbl val="0"/>
      </c:catAx>
      <c:valAx>
        <c:axId val="103784448"/>
        <c:scaling>
          <c:orientation val="minMax"/>
          <c:min val="0"/>
        </c:scaling>
        <c:delete val="1"/>
        <c:axPos val="l"/>
        <c:numFmt formatCode="General" sourceLinked="0"/>
        <c:majorTickMark val="out"/>
        <c:minorTickMark val="none"/>
        <c:tickLblPos val="none"/>
        <c:crossAx val="103762176"/>
        <c:crosses val="autoZero"/>
        <c:crossBetween val="between"/>
        <c:dispUnits>
          <c:builtInUnit val="hundreds"/>
        </c:dispUnits>
      </c:valAx>
    </c:plotArea>
    <c:legend>
      <c:legendPos val="b"/>
      <c:legendEntry>
        <c:idx val="0"/>
        <c:txPr>
          <a:bodyPr/>
          <a:lstStyle/>
          <a:p>
            <a:pPr>
              <a:defRPr sz="2400" b="1">
                <a:solidFill>
                  <a:srgbClr val="FFC000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400" b="1">
                <a:solidFill>
                  <a:srgbClr val="FFC000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15176665689241325"/>
          <c:y val="0.90752130675267628"/>
          <c:w val="0.65219612370204449"/>
          <c:h val="7.1928807428638095E-2"/>
        </c:manualLayout>
      </c:layout>
      <c:overlay val="0"/>
      <c:txPr>
        <a:bodyPr/>
        <a:lstStyle/>
        <a:p>
          <a:pPr>
            <a:defRPr sz="2400">
              <a:solidFill>
                <a:srgbClr val="FFC000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9592446777486156E-2"/>
          <c:y val="3.6403696792979924E-2"/>
          <c:w val="0.90497545445708183"/>
          <c:h val="0.6725903064159947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2018г.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FFC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Аттестат об основном общем образовании с отличием (9 класс)</c:v>
                </c:pt>
                <c:pt idx="1">
                  <c:v>Золотая медаль "За особые успехи в учении" (11 класс)</c:v>
                </c:pt>
                <c:pt idx="2">
                  <c:v>Обладатели стипендии Губернатора Орловской области</c:v>
                </c:pt>
                <c:pt idx="3">
                  <c:v>Обладатели премии Губернатора Орловской области</c:v>
                </c:pt>
                <c:pt idx="4">
                  <c:v>Призовые места в региональном этапе Олимпиады школьников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40</c:v>
                </c:pt>
                <c:pt idx="1">
                  <c:v>36</c:v>
                </c:pt>
                <c:pt idx="2">
                  <c:v>7</c:v>
                </c:pt>
                <c:pt idx="3">
                  <c:v>2</c:v>
                </c:pt>
                <c:pt idx="4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4E-43C3-BD05-CE09DF04F05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2019г.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FFC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Аттестат об основном общем образовании с отличием (9 класс)</c:v>
                </c:pt>
                <c:pt idx="1">
                  <c:v>Золотая медаль "За особые успехи в учении" (11 класс)</c:v>
                </c:pt>
                <c:pt idx="2">
                  <c:v>Обладатели стипендии Губернатора Орловской области</c:v>
                </c:pt>
                <c:pt idx="3">
                  <c:v>Обладатели премии Губернатора Орловской области</c:v>
                </c:pt>
                <c:pt idx="4">
                  <c:v>Призовые места в региональном этапе Олимпиады школьников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27</c:v>
                </c:pt>
                <c:pt idx="1">
                  <c:v>41</c:v>
                </c:pt>
                <c:pt idx="2">
                  <c:v>7</c:v>
                </c:pt>
                <c:pt idx="3">
                  <c:v>2</c:v>
                </c:pt>
                <c:pt idx="4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24E-43C3-BD05-CE09DF04F0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2181504"/>
        <c:axId val="142183040"/>
        <c:axId val="0"/>
      </c:bar3DChart>
      <c:catAx>
        <c:axId val="1421815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FFC000"/>
                </a:solidFill>
              </a:defRPr>
            </a:pPr>
            <a:endParaRPr lang="ru-RU"/>
          </a:p>
        </c:txPr>
        <c:crossAx val="142183040"/>
        <c:crosses val="autoZero"/>
        <c:auto val="1"/>
        <c:lblAlgn val="ctr"/>
        <c:lblOffset val="100"/>
        <c:noMultiLvlLbl val="0"/>
      </c:catAx>
      <c:valAx>
        <c:axId val="1421830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21815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1648AD-582A-4DA2-9875-4DA2D995E167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F9DC7-72AF-4335-B30F-6B8314FA6CB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57487-52BF-4FB7-8A84-270B2401D509}" type="datetime12">
              <a:rPr lang="ru-RU" smtClean="0"/>
              <a:pPr/>
              <a:t>11:02 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F61B9-2A71-4889-9BEC-0B658C5D3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936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B21A2-6ADF-41F4-B800-FCDC428C0A12}" type="datetime12">
              <a:rPr lang="ru-RU" smtClean="0"/>
              <a:pPr/>
              <a:t>11:02 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F61B9-2A71-4889-9BEC-0B658C5D3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16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19482-0AA3-4124-A235-8718EC9861AF}" type="datetime12">
              <a:rPr lang="ru-RU" smtClean="0"/>
              <a:pPr/>
              <a:t>11:02 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F61B9-2A71-4889-9BEC-0B658C5D3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907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DB1CB-6B77-45C7-80F6-35172155B117}" type="datetime12">
              <a:rPr lang="ru-RU" smtClean="0"/>
              <a:pPr/>
              <a:t>11:02 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F61B9-2A71-4889-9BEC-0B658C5D3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49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62661-9CA7-4D3C-9190-2D9F2E23B349}" type="datetime12">
              <a:rPr lang="ru-RU" smtClean="0"/>
              <a:pPr/>
              <a:t>11:02 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F61B9-2A71-4889-9BEC-0B658C5D3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657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8AD40-97EE-4793-8BB4-75E416F0B978}" type="datetime12">
              <a:rPr lang="ru-RU" smtClean="0"/>
              <a:pPr/>
              <a:t>11:02 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F61B9-2A71-4889-9BEC-0B658C5D3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076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87EA7-0708-468D-9A75-FA0106A1B2F2}" type="datetime12">
              <a:rPr lang="ru-RU" smtClean="0"/>
              <a:pPr/>
              <a:t>11:02 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F61B9-2A71-4889-9BEC-0B658C5D3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882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DF835-97E7-4875-AAA1-8240992A7009}" type="datetime12">
              <a:rPr lang="ru-RU" smtClean="0"/>
              <a:pPr/>
              <a:t>11:02 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F61B9-2A71-4889-9BEC-0B658C5D3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917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8D6F3-9E9D-4B83-BA29-784130FD96B7}" type="datetime12">
              <a:rPr lang="ru-RU" smtClean="0"/>
              <a:pPr/>
              <a:t>11:02 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F61B9-2A71-4889-9BEC-0B658C5D3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157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90C8D-C124-474C-86CF-F4ADCEDCCC85}" type="datetime12">
              <a:rPr lang="ru-RU" smtClean="0"/>
              <a:pPr/>
              <a:t>11:02 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F61B9-2A71-4889-9BEC-0B658C5D3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976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F111-A862-4B1D-9499-7E58EDAC3255}" type="datetime12">
              <a:rPr lang="ru-RU" smtClean="0"/>
              <a:pPr/>
              <a:t>11:02 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F61B9-2A71-4889-9BEC-0B658C5D3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445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6B469-DE03-4564-B979-C86641734454}" type="datetime12">
              <a:rPr lang="ru-RU" smtClean="0"/>
              <a:pPr/>
              <a:t>11:02 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F61B9-2A71-4889-9BEC-0B658C5D3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380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18" Type="http://schemas.openxmlformats.org/officeDocument/2006/relationships/image" Target="../media/image2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19.jpeg"/><Relationship Id="rId2" Type="http://schemas.openxmlformats.org/officeDocument/2006/relationships/image" Target="../media/image4.jp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5" Type="http://schemas.openxmlformats.org/officeDocument/2006/relationships/image" Target="../media/image17.png"/><Relationship Id="rId10" Type="http://schemas.openxmlformats.org/officeDocument/2006/relationships/image" Target="../media/image12.jpeg"/><Relationship Id="rId19" Type="http://schemas.openxmlformats.org/officeDocument/2006/relationships/image" Target="../media/image21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6.png"/><Relationship Id="rId4" Type="http://schemas.openxmlformats.org/officeDocument/2006/relationships/image" Target="../media/image10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5.jpeg"/><Relationship Id="rId4" Type="http://schemas.openxmlformats.org/officeDocument/2006/relationships/image" Target="../media/image24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image" Target="../media/image136.jpeg"/><Relationship Id="rId7" Type="http://schemas.openxmlformats.org/officeDocument/2006/relationships/image" Target="../media/image140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10" Type="http://schemas.openxmlformats.org/officeDocument/2006/relationships/image" Target="../media/image143.jpeg"/><Relationship Id="rId4" Type="http://schemas.openxmlformats.org/officeDocument/2006/relationships/image" Target="../media/image137.jpg"/><Relationship Id="rId9" Type="http://schemas.openxmlformats.org/officeDocument/2006/relationships/image" Target="../media/image14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56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57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58.em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4558E6-E954-47C3-B860-C936A9DF1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AEE1CD-B9E1-471F-9FCC-CDA32D93C58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5157" y="3514941"/>
            <a:ext cx="4794271" cy="3424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7FC1EC9-9C4F-4A84-960F-7B8F65B31BB4}"/>
              </a:ext>
            </a:extLst>
          </p:cNvPr>
          <p:cNvSpPr/>
          <p:nvPr/>
        </p:nvSpPr>
        <p:spPr>
          <a:xfrm>
            <a:off x="0" y="1486930"/>
            <a:ext cx="12191999" cy="388414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ОТЧЁТ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 результатах деятельности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главы города Ливны и администрации города Ливны </a:t>
            </a:r>
          </a:p>
          <a:p>
            <a:pPr algn="ctr"/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2019 году</a:t>
            </a:r>
            <a:endParaRPr lang="ru-RU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4871" y="231731"/>
            <a:ext cx="1517600" cy="1893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6729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4558E6-E954-47C3-B860-C936A9DF1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AEE1CD-B9E1-471F-9FCC-CDA32D93C58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5157" y="3514941"/>
            <a:ext cx="4794271" cy="3424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7FC1EC9-9C4F-4A84-960F-7B8F65B31BB4}"/>
              </a:ext>
            </a:extLst>
          </p:cNvPr>
          <p:cNvSpPr/>
          <p:nvPr/>
        </p:nvSpPr>
        <p:spPr>
          <a:xfrm>
            <a:off x="0" y="1486930"/>
            <a:ext cx="12191999" cy="388414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ОТЧЁТ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 результатах деятельности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главы города Ливны и администрации города Ливны </a:t>
            </a:r>
          </a:p>
          <a:p>
            <a:pPr algn="ctr"/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2019 году</a:t>
            </a:r>
            <a:endParaRPr lang="ru-RU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4871" y="231731"/>
            <a:ext cx="1517600" cy="1893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4990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381578412"/>
              </p:ext>
            </p:extLst>
          </p:nvPr>
        </p:nvGraphicFramePr>
        <p:xfrm>
          <a:off x="1886123" y="1124745"/>
          <a:ext cx="9121013" cy="4800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886123" y="315654"/>
            <a:ext cx="9121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FF00"/>
                </a:solidFill>
              </a:rPr>
              <a:t>           Численность населения, чел. 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41662" y="5455552"/>
            <a:ext cx="1412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2019 г.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52570" y="5462282"/>
            <a:ext cx="1412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2020 г.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41662" y="1975837"/>
            <a:ext cx="141279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/>
              <a:t>47179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52571" y="1993227"/>
            <a:ext cx="141279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/>
              <a:t>47165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744405" y="2372883"/>
            <a:ext cx="1152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67" b="1" dirty="0"/>
              <a:t> 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349" y="164637"/>
            <a:ext cx="1069621" cy="1373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701525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71531" y="1604798"/>
            <a:ext cx="4992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35627" y="4869160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367808" y="4869160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927648" y="2372883"/>
            <a:ext cx="1152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867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655840" y="2372883"/>
            <a:ext cx="86409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867" b="1" dirty="0"/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436785844"/>
              </p:ext>
            </p:extLst>
          </p:nvPr>
        </p:nvGraphicFramePr>
        <p:xfrm>
          <a:off x="2101064" y="1412775"/>
          <a:ext cx="9168341" cy="38404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463818" y="4791538"/>
            <a:ext cx="12042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2018 г.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34199" y="4791538"/>
            <a:ext cx="1204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2019 г.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63819" y="2207132"/>
            <a:ext cx="120420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/>
              <a:t>25395,0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34198" y="2180862"/>
            <a:ext cx="120420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/>
              <a:t>27100,0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01065" y="286038"/>
            <a:ext cx="9168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FF00"/>
                </a:solidFill>
              </a:rPr>
              <a:t>Среднемесячная заработная плата, руб. 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350" y="164637"/>
            <a:ext cx="1050832" cy="1373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833509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4558E6-E954-47C3-B860-C936A9DF1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AEE1CD-B9E1-471F-9FCC-CDA32D93C58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5157" y="3514941"/>
            <a:ext cx="4794271" cy="3424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7FC1EC9-9C4F-4A84-960F-7B8F65B31BB4}"/>
              </a:ext>
            </a:extLst>
          </p:cNvPr>
          <p:cNvSpPr/>
          <p:nvPr/>
        </p:nvSpPr>
        <p:spPr>
          <a:xfrm>
            <a:off x="0" y="1486930"/>
            <a:ext cx="12191999" cy="388414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ОТЧЁТ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 результатах деятельности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главы города Ливны и администрации города Ливны </a:t>
            </a:r>
          </a:p>
          <a:p>
            <a:pPr algn="ctr"/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2019 году</a:t>
            </a:r>
            <a:endParaRPr lang="ru-RU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4871" y="231731"/>
            <a:ext cx="1517600" cy="1893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705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Соколова\Капремонт и Переселение\Капитальный ремонт\фото МКД 2020г\IMG_20190506_12135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096933" cy="3822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Соколова\Капремонт и Переселение\Капитальный ремонт\фото МКД 2020г\IMG_20190506_12134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6101" y="0"/>
            <a:ext cx="5295900" cy="3971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D:\Соколова\Капремонт и Переселение\Капитальный ремонт\фото МКД 2020г\IMG_20190506_12184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2755902"/>
            <a:ext cx="5469467" cy="4102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0" y="3848101"/>
            <a:ext cx="3124200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srgbClr val="FFC000"/>
                </a:solidFill>
              </a:rPr>
              <a:t>МКД по </a:t>
            </a:r>
          </a:p>
          <a:p>
            <a:pPr algn="ctr"/>
            <a:r>
              <a:rPr lang="ru-RU" sz="1867" b="1" dirty="0">
                <a:solidFill>
                  <a:srgbClr val="FFC000"/>
                </a:solidFill>
              </a:rPr>
              <a:t>ул. Капитана Филиппова, д.49</a:t>
            </a:r>
            <a:endParaRPr lang="ru-RU" sz="1867" dirty="0"/>
          </a:p>
        </p:txBody>
      </p:sp>
      <p:sp>
        <p:nvSpPr>
          <p:cNvPr id="13" name="TextBox 12"/>
          <p:cNvSpPr txBox="1"/>
          <p:nvPr/>
        </p:nvSpPr>
        <p:spPr>
          <a:xfrm>
            <a:off x="8458200" y="3975101"/>
            <a:ext cx="3733800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srgbClr val="FFC000"/>
                </a:solidFill>
              </a:rPr>
              <a:t>МКД по ул. Капитана Филиппова, д. 51</a:t>
            </a:r>
            <a:endParaRPr lang="ru-RU" sz="1867" dirty="0"/>
          </a:p>
        </p:txBody>
      </p:sp>
      <p:sp>
        <p:nvSpPr>
          <p:cNvPr id="14" name="TextBox 13"/>
          <p:cNvSpPr txBox="1"/>
          <p:nvPr/>
        </p:nvSpPr>
        <p:spPr>
          <a:xfrm>
            <a:off x="8458200" y="6160374"/>
            <a:ext cx="373380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srgbClr val="FFC000"/>
                </a:solidFill>
              </a:rPr>
              <a:t>МКД по ул. Дзержинского, д.103</a:t>
            </a:r>
            <a:endParaRPr lang="ru-RU" sz="1867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:\Соколова\Капремонт и Переселение\Капитальный ремонт\фото МКД 2020г\IMG_20190506_12221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5245100" cy="3933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D:\Соколова\Капремонт и Переселение\Капитальный ремонт\фото МКД 2020г\IMG_20190516_19405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2666" y="0"/>
            <a:ext cx="5249333" cy="393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D:\Соколова\Капремонт и Переселение\Капитальный ремонт\фото МКД 2020г\IMG_20190527_17554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7400" y="2743200"/>
            <a:ext cx="548640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0" y="3848101"/>
            <a:ext cx="373380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srgbClr val="FFC000"/>
                </a:solidFill>
              </a:rPr>
              <a:t>МКД по ул. М. Горького, д.21</a:t>
            </a:r>
            <a:endParaRPr lang="ru-RU" sz="1867" dirty="0"/>
          </a:p>
        </p:txBody>
      </p:sp>
      <p:sp>
        <p:nvSpPr>
          <p:cNvPr id="6" name="TextBox 5"/>
          <p:cNvSpPr txBox="1"/>
          <p:nvPr/>
        </p:nvSpPr>
        <p:spPr>
          <a:xfrm>
            <a:off x="8458200" y="3898901"/>
            <a:ext cx="373380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srgbClr val="FFC000"/>
                </a:solidFill>
              </a:rPr>
              <a:t>МКД по ул. Карла Маркса, д.151</a:t>
            </a:r>
            <a:endParaRPr lang="ru-RU" sz="1867" dirty="0"/>
          </a:p>
        </p:txBody>
      </p:sp>
      <p:sp>
        <p:nvSpPr>
          <p:cNvPr id="7" name="TextBox 6"/>
          <p:cNvSpPr txBox="1"/>
          <p:nvPr/>
        </p:nvSpPr>
        <p:spPr>
          <a:xfrm>
            <a:off x="8686800" y="6160374"/>
            <a:ext cx="350520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srgbClr val="FFC000"/>
                </a:solidFill>
              </a:rPr>
              <a:t>МКД по ул. Мира, </a:t>
            </a:r>
            <a:r>
              <a:rPr lang="ru-RU" sz="1867" b="1" dirty="0" err="1">
                <a:solidFill>
                  <a:srgbClr val="FFC000"/>
                </a:solidFill>
              </a:rPr>
              <a:t>д</a:t>
            </a:r>
            <a:r>
              <a:rPr lang="ru-RU" sz="1867" b="1" dirty="0">
                <a:solidFill>
                  <a:srgbClr val="FFC000"/>
                </a:solidFill>
              </a:rPr>
              <a:t> .217</a:t>
            </a:r>
            <a:endParaRPr lang="ru-RU" sz="1867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D:\Соколова\Капремонт и Переселение\Переселение после 01.01.12\Фото Переселение\Энергетиков, 5\20190619_16083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4533" y="3489325"/>
            <a:ext cx="4491568" cy="3368676"/>
          </a:xfrm>
          <a:prstGeom prst="rect">
            <a:avLst/>
          </a:prstGeom>
          <a:noFill/>
        </p:spPr>
      </p:pic>
      <p:pic>
        <p:nvPicPr>
          <p:cNvPr id="4099" name="Picture 3" descr="D:\Соколова\Капремонт и Переселение\Переселение после 01.01.12\Фото Переселение\Орловская,д.1\DSC0300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378200"/>
            <a:ext cx="6186311" cy="347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D:\Соколова\Капремонт и Переселение\Переселение после 01.01.12\Фото Переселение\Рабочая 61\20181219_151728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0667" y="0"/>
            <a:ext cx="4741333" cy="355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D:\Соколова\Капремонт и Переселение\Переселение после 01.01.12\Фото Переселение\Крестьянская,152\20181219_15143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5092700" cy="3609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22300" y="177800"/>
            <a:ext cx="373380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/>
              <a:t>Ул. Крестьянская, д.152</a:t>
            </a:r>
            <a:endParaRPr lang="ru-RU" sz="1867" dirty="0"/>
          </a:p>
        </p:txBody>
      </p:sp>
      <p:sp>
        <p:nvSpPr>
          <p:cNvPr id="6" name="TextBox 5"/>
          <p:cNvSpPr txBox="1"/>
          <p:nvPr/>
        </p:nvSpPr>
        <p:spPr>
          <a:xfrm>
            <a:off x="190500" y="6269831"/>
            <a:ext cx="373380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schemeClr val="bg1"/>
                </a:solidFill>
              </a:rPr>
              <a:t>ул. Орловская, д.1</a:t>
            </a:r>
            <a:endParaRPr lang="ru-RU" sz="1867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39100" y="3531473"/>
            <a:ext cx="350520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/>
              <a:t> ул. Энергетиков, </a:t>
            </a:r>
            <a:r>
              <a:rPr lang="ru-RU" sz="1867" b="1" dirty="0" err="1"/>
              <a:t>д</a:t>
            </a:r>
            <a:r>
              <a:rPr lang="ru-RU" sz="1867" b="1" dirty="0"/>
              <a:t> .5</a:t>
            </a:r>
            <a:endParaRPr lang="ru-RU" sz="1867" dirty="0"/>
          </a:p>
        </p:txBody>
      </p:sp>
      <p:sp>
        <p:nvSpPr>
          <p:cNvPr id="11" name="TextBox 10"/>
          <p:cNvSpPr txBox="1"/>
          <p:nvPr/>
        </p:nvSpPr>
        <p:spPr>
          <a:xfrm>
            <a:off x="7581900" y="177800"/>
            <a:ext cx="373380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/>
              <a:t>Ул. Рабочая,д.61</a:t>
            </a:r>
            <a:endParaRPr lang="ru-RU" sz="1867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4558E6-E954-47C3-B860-C936A9DF1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AEE1CD-B9E1-471F-9FCC-CDA32D93C58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5157" y="3514941"/>
            <a:ext cx="4794271" cy="3424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7FC1EC9-9C4F-4A84-960F-7B8F65B31BB4}"/>
              </a:ext>
            </a:extLst>
          </p:cNvPr>
          <p:cNvSpPr/>
          <p:nvPr/>
        </p:nvSpPr>
        <p:spPr>
          <a:xfrm>
            <a:off x="0" y="1486930"/>
            <a:ext cx="12191999" cy="388414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ОТЧЁТ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 результатах деятельности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главы города Ливны и администрации города Ливны </a:t>
            </a:r>
          </a:p>
          <a:p>
            <a:pPr algn="ctr"/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2019 году</a:t>
            </a:r>
            <a:endParaRPr lang="ru-RU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4871" y="231731"/>
            <a:ext cx="1517600" cy="1893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239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95301"/>
            <a:ext cx="629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srgbClr val="FFC000"/>
                </a:solidFill>
              </a:rPr>
              <a:t> </a:t>
            </a:r>
            <a:r>
              <a:rPr lang="ru-RU" sz="2400" b="1" dirty="0">
                <a:solidFill>
                  <a:srgbClr val="FFC000"/>
                </a:solidFill>
              </a:rPr>
              <a:t>Ремонт  улицы Кирова (от ул. Дружбы Народов до ул. Орджоникидзе)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21920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67" b="1" i="1" dirty="0">
                <a:solidFill>
                  <a:srgbClr val="FFFF00"/>
                </a:solidFill>
              </a:rPr>
              <a:t>Объекты по ремонту  </a:t>
            </a:r>
            <a:r>
              <a:rPr lang="ru-RU" sz="2667" b="1" i="1" dirty="0" err="1">
                <a:solidFill>
                  <a:srgbClr val="FFFF00"/>
                </a:solidFill>
              </a:rPr>
              <a:t>улично</a:t>
            </a:r>
            <a:r>
              <a:rPr lang="ru-RU" sz="2667" b="1" i="1" dirty="0">
                <a:solidFill>
                  <a:srgbClr val="FFFF00"/>
                </a:solidFill>
              </a:rPr>
              <a:t> – дорожной  сети города</a:t>
            </a:r>
          </a:p>
        </p:txBody>
      </p:sp>
      <p:pic>
        <p:nvPicPr>
          <p:cNvPr id="38914" name="Picture 2" descr="\\Admserv\общая\Управление ЖКХ\Соколова Н_Ф\2019 фото дорог\кирова\после ремонта\IMG_20191014_10094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7642" y="1460698"/>
            <a:ext cx="3538057" cy="5397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5" name="Picture 3" descr="\\Admserv\общая\Управление ЖКХ\Соколова Н_Ф\2019 фото дорог\кирова\после ремонта\IMG_20191014_1009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301" y="1295397"/>
            <a:ext cx="3441700" cy="5562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7620000" y="495301"/>
            <a:ext cx="386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C000"/>
                </a:solidFill>
              </a:rPr>
              <a:t> Ремонт  улицы  Воронежской</a:t>
            </a:r>
            <a:endParaRPr lang="ru-RU" sz="2400" dirty="0"/>
          </a:p>
        </p:txBody>
      </p:sp>
      <p:pic>
        <p:nvPicPr>
          <p:cNvPr id="11" name="Picture 2" descr="\\Admserv\общая\Управление ЖКХ\Соколова Н_Ф\2019 фото дорог\воронежская\после ремонта\IMG_20190617_15350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2076" y="1460501"/>
            <a:ext cx="4048125" cy="539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08001"/>
            <a:ext cx="8432800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srgbClr val="FFC000"/>
                </a:solidFill>
              </a:rPr>
              <a:t> </a:t>
            </a:r>
            <a:r>
              <a:rPr lang="ru-RU" sz="2133" b="1" dirty="0">
                <a:solidFill>
                  <a:srgbClr val="FFC000"/>
                </a:solidFill>
              </a:rPr>
              <a:t>Реконструкция перекрестка улиц Гайдара - Орловская с организацией кругового движения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21920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67" b="1" i="1" dirty="0">
                <a:solidFill>
                  <a:srgbClr val="FFFF00"/>
                </a:solidFill>
              </a:rPr>
              <a:t>Объекты по ремонту  </a:t>
            </a:r>
            <a:r>
              <a:rPr lang="ru-RU" sz="2667" b="1" i="1" dirty="0" err="1">
                <a:solidFill>
                  <a:srgbClr val="FFFF00"/>
                </a:solidFill>
              </a:rPr>
              <a:t>улично</a:t>
            </a:r>
            <a:r>
              <a:rPr lang="ru-RU" sz="2667" b="1" i="1" dirty="0">
                <a:solidFill>
                  <a:srgbClr val="FFFF00"/>
                </a:solidFill>
              </a:rPr>
              <a:t> – дорожной  сети города</a:t>
            </a:r>
          </a:p>
        </p:txBody>
      </p:sp>
      <p:pic>
        <p:nvPicPr>
          <p:cNvPr id="38916" name="Picture 4" descr="\\Admserv\общая\Управление ЖКХ\Соколова Н_Ф\2019 фото дорог\кольцо\IMG_20191014_10154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117601"/>
            <a:ext cx="4305300" cy="574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7" name="Picture 5" descr="\\Admserv\общая\Управление ЖКХ\Соколова Н_Ф\2019 фото дорог\кольцо\IMG_20191014_10155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9751" y="1193802"/>
            <a:ext cx="4248149" cy="5664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8458200" y="482600"/>
            <a:ext cx="3733800" cy="1241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srgbClr val="FFC000"/>
                </a:solidFill>
              </a:rPr>
              <a:t> Ремонт  улицы Дружбы Народов(от ул. Пушкина до въезда в МКД по ул. Дружбы Народов 165)</a:t>
            </a:r>
            <a:endParaRPr lang="ru-RU" sz="1867" dirty="0"/>
          </a:p>
        </p:txBody>
      </p:sp>
      <p:pic>
        <p:nvPicPr>
          <p:cNvPr id="8" name="Picture 2" descr="\\Admserv\общая\Управление ЖКХ\Соколова Н_Ф\2019 фото дорог\Др.народов\после ремонта\IMG_20191014_10244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499" y="1752600"/>
            <a:ext cx="3619500" cy="510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1D01AA-24EC-44C9-8396-065785D826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7059" y="0"/>
            <a:ext cx="874940" cy="1091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CDE90D-CABB-4A7E-B94E-64162FB064E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950" y="-85524"/>
            <a:ext cx="2344976" cy="1091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5D117F-CD51-4969-857F-E4C9CABE55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03863">
            <a:off x="3353869" y="89785"/>
            <a:ext cx="638621" cy="854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E9959C-8B47-4794-85E9-70DC181AA76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6737">
            <a:off x="3920261" y="1456055"/>
            <a:ext cx="1106871" cy="633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7F70360-0216-4D84-BCA9-032F0589C4E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6651">
            <a:off x="2470190" y="2181663"/>
            <a:ext cx="1140443" cy="64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E384A24-200F-45A4-8D56-AE8D758AF1E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48477">
            <a:off x="6449530" y="2704525"/>
            <a:ext cx="748595" cy="1319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DE6B465-2F24-42C6-8C29-402D2FF4953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96140">
            <a:off x="9489415" y="2336341"/>
            <a:ext cx="670654" cy="1241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0C84BFF-9237-4BE8-A2CE-13601E34B1A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36820">
            <a:off x="6833335" y="2170129"/>
            <a:ext cx="875635" cy="576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28874A3-82B4-43D6-B53D-1EB65B2DFC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977385">
            <a:off x="10752246" y="5882158"/>
            <a:ext cx="1498637" cy="1128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D91941-8414-4236-AA05-5E034191557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32557">
            <a:off x="3856133" y="5025368"/>
            <a:ext cx="1341922" cy="1009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9422E6-C9D9-4322-A648-60D36449503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31582">
            <a:off x="5499648" y="862106"/>
            <a:ext cx="871290" cy="545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483DEE4-2C22-4B24-AE87-44357494C76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31978">
            <a:off x="785395" y="4024245"/>
            <a:ext cx="1378333" cy="893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6CDC023-1DB3-48AE-AFD2-B87CECBD104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789419">
            <a:off x="10233093" y="1653525"/>
            <a:ext cx="1469137" cy="931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ECAE68F-00BC-4C79-AADB-86D32532607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24611">
            <a:off x="7523020" y="4810199"/>
            <a:ext cx="1956488" cy="1323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651E2CC-92AF-4261-A9AB-42750C6E4204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88939">
            <a:off x="7779795" y="1133177"/>
            <a:ext cx="1164691" cy="818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CCF3598-CB2E-41AF-A7DB-7D3ADEDF1F85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14760">
            <a:off x="9056870" y="3333061"/>
            <a:ext cx="1336225" cy="979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AABFA50-7707-4605-AA24-F9C40EE9F84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920653">
            <a:off x="2252040" y="2973995"/>
            <a:ext cx="1401125" cy="910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2950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67" b="1" i="1" dirty="0">
                <a:solidFill>
                  <a:srgbClr val="FFFF00"/>
                </a:solidFill>
              </a:rPr>
              <a:t>Объекты по ремонту </a:t>
            </a:r>
            <a:r>
              <a:rPr lang="ru-RU" sz="2667" b="1" i="1" dirty="0" err="1">
                <a:solidFill>
                  <a:srgbClr val="FFFF00"/>
                </a:solidFill>
              </a:rPr>
              <a:t>дорожно</a:t>
            </a:r>
            <a:r>
              <a:rPr lang="ru-RU" sz="2667" b="1" i="1" dirty="0">
                <a:solidFill>
                  <a:srgbClr val="FFFF00"/>
                </a:solidFill>
              </a:rPr>
              <a:t> – уличной сети города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70901" y="508003"/>
            <a:ext cx="3467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srgbClr val="FFC000"/>
                </a:solidFill>
              </a:rPr>
              <a:t> </a:t>
            </a:r>
            <a:r>
              <a:rPr lang="ru-RU" sz="2400" b="1" dirty="0">
                <a:solidFill>
                  <a:srgbClr val="FFC000"/>
                </a:solidFill>
              </a:rPr>
              <a:t>Ремонт проезда по  улицы  Гайдара</a:t>
            </a:r>
            <a:endParaRPr lang="ru-RU" sz="2400" dirty="0"/>
          </a:p>
        </p:txBody>
      </p:sp>
      <p:pic>
        <p:nvPicPr>
          <p:cNvPr id="35841" name="Picture 1" descr="\\Admserv\общая\Управление ЖКХ\Соколова Н_Ф\2019 фото дорог\гайдара\после ремонта\IMG_20190717_08162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4825" y="1435100"/>
            <a:ext cx="4067176" cy="5422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\\Admserv\общая\Управление ЖКХ\Соколова Н_Ф\2019 фото дорог\ямская\после ремонта\IMG_20190617_15151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4000" y="1507069"/>
            <a:ext cx="4013200" cy="5350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3975101" y="609601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C000"/>
                </a:solidFill>
              </a:rPr>
              <a:t>Ремонт тротуара по ул. Ямской</a:t>
            </a:r>
            <a:endParaRPr lang="ru-RU" sz="2400" dirty="0"/>
          </a:p>
        </p:txBody>
      </p:sp>
      <p:pic>
        <p:nvPicPr>
          <p:cNvPr id="12" name="Picture 3" descr="\\Admserv\общая\Управление ЖКХ\Соколова Н_Ф\2019 фото дорог\беляева\после ремонта\IMG_20190425_15331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524000"/>
            <a:ext cx="4000500" cy="533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0" y="622301"/>
            <a:ext cx="378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C000"/>
                </a:solidFill>
              </a:rPr>
              <a:t> Ремонт тротуара по ул. Беляева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0"/>
            <a:ext cx="1219200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srgbClr val="FFC000"/>
                </a:solidFill>
              </a:rPr>
              <a:t>Дворовая территория по  ул. Победы,д.1,  ул. Селищева, д.2, д.2б</a:t>
            </a:r>
            <a:endParaRPr lang="ru-RU" sz="1867" dirty="0"/>
          </a:p>
        </p:txBody>
      </p:sp>
      <p:pic>
        <p:nvPicPr>
          <p:cNvPr id="1030" name="Picture 6" descr="D:\Соколова\ЖКХ и Городская среда\Формирование  современной городской среды\Программа 2019 -2024\Этап 2019 года\Фото Дворы\Победыд.1, Селищева, 2,2б\до работы\20190422_11134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81000"/>
            <a:ext cx="4131735" cy="309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" descr="C:\Users\Nataly\Desktop\2019\Победы1,ул. Селищева,д.2,2б\Фото\20190806_10331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431801"/>
            <a:ext cx="4013200" cy="3009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Users\Nataly\Desktop\2019\Победы1,ул. Селищева,д.2,2б\Фото\20190806_10325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8800" y="381001"/>
            <a:ext cx="4013200" cy="3009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0" y="3302000"/>
            <a:ext cx="1219200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srgbClr val="FFC000"/>
                </a:solidFill>
              </a:rPr>
              <a:t>Дворовая территория по ул. Победы, д.11,д.13, д.17, д.19</a:t>
            </a:r>
          </a:p>
        </p:txBody>
      </p:sp>
      <p:pic>
        <p:nvPicPr>
          <p:cNvPr id="15" name="Picture 3" descr="D:\Соколова\ЖКХ и Городская среда\Формирование  современной городской среды\Программа 2019 -2024\Этап 2019 года\Фото Дворы\ул. Победа д.11-19\до благоустройства\20181112_104044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06800"/>
            <a:ext cx="4334933" cy="325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2" descr="C:\Users\Nataly\Desktop\2019\ул. Победыд.11-19\Фото\20191004_090404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8801" y="3692525"/>
            <a:ext cx="4220633" cy="3165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" descr="C:\Users\Nataly\Desktop\2019\ул. Победыд.11-19\Фото\20191004_090921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1434" y="3775075"/>
            <a:ext cx="4110567" cy="3082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Nataly\Desktop\2019\Дзержинского\Фото\20181108_14105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5832" y="3771901"/>
            <a:ext cx="4114800" cy="3086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3" descr="C:\Users\Nataly\Desktop\2019\Дзержинского\Фото\20190725_15464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5102" y="3848101"/>
            <a:ext cx="4013199" cy="3009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1" y="6286506"/>
            <a:ext cx="8242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</a:rPr>
              <a:t>Дворовая территория по  ул. Дзержинского, д.108, д.108а, д.110, д.110а, д.110б</a:t>
            </a:r>
            <a:endParaRPr lang="ru-RU" sz="1600" dirty="0">
              <a:solidFill>
                <a:srgbClr val="FFFF00"/>
              </a:solidFill>
            </a:endParaRPr>
          </a:p>
        </p:txBody>
      </p:sp>
      <p:pic>
        <p:nvPicPr>
          <p:cNvPr id="14" name="Picture 4" descr="D:\Соколова\ЖКХ и Городская среда\Формирование  современной городской среды\Программа 2019 -2024\Этап 2019 года\Фото Дворы\Селищева 16а\20181112_11081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0266" y="622300"/>
            <a:ext cx="4131735" cy="3098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 descr="C:\Users\Nataly\Desktop\2019\Селищева,16а\фото\20190826_100139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7500" y="3746501"/>
            <a:ext cx="4254499" cy="3111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/>
          <p:cNvSpPr txBox="1"/>
          <p:nvPr/>
        </p:nvSpPr>
        <p:spPr>
          <a:xfrm>
            <a:off x="7924802" y="2882901"/>
            <a:ext cx="4267199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srgbClr val="FFFF00"/>
                </a:solidFill>
              </a:rPr>
              <a:t>Дворовая территория по                     ул. Селищева, д. 16а</a:t>
            </a:r>
          </a:p>
        </p:txBody>
      </p:sp>
      <p:pic>
        <p:nvPicPr>
          <p:cNvPr id="3075" name="Picture 3" descr="C:\Users\Nataly\Desktop\2019\Орловская\Фото\20190409_151314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100" y="660399"/>
            <a:ext cx="4013200" cy="3009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Nataly\Desktop\2019\Орловская\Фото\20190725_162023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799" y="669925"/>
            <a:ext cx="4000500" cy="3000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495302" y="3111501"/>
            <a:ext cx="655319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srgbClr val="FFFF00"/>
                </a:solidFill>
              </a:rPr>
              <a:t>Дворовая территория по  ул. Орловскойд.110п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0" y="1"/>
            <a:ext cx="12192000" cy="502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1219170"/>
            <a:r>
              <a:rPr lang="ru-RU" sz="2667" b="1" i="1" dirty="0">
                <a:solidFill>
                  <a:srgbClr val="FFFF00"/>
                </a:solidFill>
              </a:rPr>
              <a:t>Благоустройство  общественных территорий в 2019 году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srgbClr val="FFC000"/>
                </a:solidFill>
              </a:rPr>
              <a:t>Центральный парк  культуры и отдыха (3 этап)</a:t>
            </a:r>
          </a:p>
        </p:txBody>
      </p:sp>
      <p:pic>
        <p:nvPicPr>
          <p:cNvPr id="57347" name="Picture 3" descr="D:\Соколова\ЖКХ и Городская среда\Формирование  современной городской среды\Программа 2019 -2024\Этап 2019 года\Фото Дворы\ЦПК иО 3 этап\после\20190730_14095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199" y="417905"/>
            <a:ext cx="4457700" cy="3188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3" descr="C:\Users\Nataly\Desktop\2019\ЦПКиО(3этап)\Фото\20191007_15261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07501" y="0"/>
            <a:ext cx="274320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4" descr="C:\Users\Nataly\Desktop\2019\ЦПКиО(3этап)\Фото\20191007_15230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1" y="342900"/>
            <a:ext cx="4483100" cy="3362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5" descr="C:\Users\Nataly\Desktop\2019\ЦПКиО(3этап)\Фото\20190928_125547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756026"/>
            <a:ext cx="3898900" cy="2924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5" descr="2c2b80405e263396c226e625bf9642a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0" y="3836786"/>
            <a:ext cx="1524000" cy="1357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8" descr="200x20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833101" y="5321301"/>
            <a:ext cx="1358900" cy="1358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3" descr="912_balbes-tsvetnoy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97301" y="4219772"/>
            <a:ext cx="1587500" cy="2346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5" descr="902_baba-yaga-v-stupe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5900" y="4241800"/>
            <a:ext cx="1524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17" descr="1095_doktor-aybolit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43699" y="4264658"/>
            <a:ext cx="1511301" cy="2288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12" descr="img_8768_3_novyi-razmer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4040009"/>
            <a:ext cx="2540001" cy="2652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Соколова\ЖКХ и Городская среда\Формирование  современной городской среды\Программа 2019 -2024\Этап 2020года\фОТО\сКВЕР ПОликарпова\20190925_1458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155700"/>
            <a:ext cx="6299199" cy="472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0" y="1"/>
            <a:ext cx="12192000" cy="502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1219170"/>
            <a:r>
              <a:rPr lang="ru-RU" sz="2667" b="1" i="1" dirty="0">
                <a:solidFill>
                  <a:srgbClr val="FFFF00"/>
                </a:solidFill>
              </a:rPr>
              <a:t>Благоустройство  общественных территорий в 2020 году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71901" y="660400"/>
            <a:ext cx="392517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67" b="1" dirty="0">
                <a:solidFill>
                  <a:srgbClr val="FFC000"/>
                </a:solidFill>
              </a:rPr>
              <a:t>Сквер имени Николая Поликарпова</a:t>
            </a:r>
          </a:p>
        </p:txBody>
      </p:sp>
      <p:pic>
        <p:nvPicPr>
          <p:cNvPr id="1027" name="Picture 3" descr="D:\Соколова\ЖКХ и Городская среда\Формирование  современной городской среды\Программа 2019 -2024\Этап 2020года\фОТО\сКВЕР ПОликарпова\20190925_150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002" y="1320799"/>
            <a:ext cx="5841999" cy="4381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0" y="1"/>
            <a:ext cx="12192000" cy="502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1219170"/>
            <a:r>
              <a:rPr lang="ru-RU" sz="2667" b="1" i="1" dirty="0">
                <a:solidFill>
                  <a:srgbClr val="FFFF00"/>
                </a:solidFill>
              </a:rPr>
              <a:t>Благоустройство  общественных территорий в 2020 году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96900"/>
            <a:ext cx="1219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33" b="1" dirty="0">
                <a:solidFill>
                  <a:srgbClr val="FFC000"/>
                </a:solidFill>
              </a:rPr>
              <a:t>Сквер воинов – интернационалистов  (2 этап)</a:t>
            </a:r>
          </a:p>
        </p:txBody>
      </p:sp>
      <p:pic>
        <p:nvPicPr>
          <p:cNvPr id="2050" name="Picture 2" descr="D:\Соколова\ЖКХ и Городская среда\Формирование  современной городской среды\Программа 2019 -2024\Этап 2019 года\Фото Дворы\Сквер В-А\До благоустройства\20190422_1126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231901"/>
            <a:ext cx="6146799" cy="4610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D:\Соколова\ЖКХ и Городская среда\Формирование  современной городской среды\Программа 2019 -2024\Этап 2019 года\Фото Дворы\Сквер В-А\До благоустройства\20190422_1128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0666" y="1244599"/>
            <a:ext cx="6011335" cy="4508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0" y="0"/>
            <a:ext cx="12192000" cy="502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1219170"/>
            <a:r>
              <a:rPr lang="ru-RU" sz="2667" b="1" i="1" dirty="0">
                <a:solidFill>
                  <a:srgbClr val="FFFF00"/>
                </a:solidFill>
              </a:rPr>
              <a:t>Благоустройство дворовых территорий в 2020 году</a:t>
            </a:r>
          </a:p>
        </p:txBody>
      </p:sp>
      <p:pic>
        <p:nvPicPr>
          <p:cNvPr id="3074" name="Picture 2" descr="D:\Соколова\ЖКХ и Городская среда\Формирование  современной городской среды\Инвентаризация\Фото инвентаризации\Гидромашжилсервис\Мира 197\IMG_944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400" y="495299"/>
            <a:ext cx="3979333" cy="2984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31801" y="2933700"/>
            <a:ext cx="361949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schemeClr val="bg1"/>
                </a:solidFill>
              </a:rPr>
              <a:t>ул. Мира, д.197</a:t>
            </a:r>
          </a:p>
        </p:txBody>
      </p:sp>
      <p:pic>
        <p:nvPicPr>
          <p:cNvPr id="3075" name="Picture 3" descr="D:\Соколова\ЖКХ и Городская среда\Формирование  современной городской среды\Инвентаризация\Фото инвентаризации\комфорт\М.Горького,11\IMG_079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6535" y="584201"/>
            <a:ext cx="3742267" cy="2806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127501" y="2819400"/>
            <a:ext cx="361949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schemeClr val="bg1"/>
                </a:solidFill>
              </a:rPr>
              <a:t>ул.Горького,д.11</a:t>
            </a:r>
          </a:p>
        </p:txBody>
      </p:sp>
      <p:pic>
        <p:nvPicPr>
          <p:cNvPr id="3076" name="Picture 4" descr="D:\Соколова\ЖКХ и Городская среда\Формирование  современной городской среды\Инвентаризация\Фото инвентаризации\Теплогазприбор\ФОТО ДОМОВ\Октябрьская, 5В\20181128_09455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7101" y="3352800"/>
            <a:ext cx="26289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4711700" y="6160374"/>
            <a:ext cx="254000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schemeClr val="bg1"/>
                </a:solidFill>
              </a:rPr>
              <a:t>ул. Октябрьская, д.5в</a:t>
            </a:r>
          </a:p>
        </p:txBody>
      </p:sp>
      <p:pic>
        <p:nvPicPr>
          <p:cNvPr id="3077" name="Picture 5" descr="D:\Соколова\ЖКХ и Городская среда\Формирование  современной городской среды\Инвентаризация\Фото инвентаризации\ГЖС\ДН 119, Кир 67\ДН 119\IMG_947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2799" y="673101"/>
            <a:ext cx="3517900" cy="2638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8559800" y="2501901"/>
            <a:ext cx="327660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schemeClr val="bg1"/>
                </a:solidFill>
              </a:rPr>
              <a:t>ул.Дружбы Народов, д.119</a:t>
            </a:r>
          </a:p>
        </p:txBody>
      </p:sp>
      <p:pic>
        <p:nvPicPr>
          <p:cNvPr id="3078" name="Picture 6" descr="D:\Соколова\ЖКХ и Городская среда\Формирование  современной городской среды\Инвентаризация\Фото инвентаризации\ГЖС\ДН 121\IMG_9518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5100" y="3417363"/>
            <a:ext cx="4406901" cy="3305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8166101" y="6134101"/>
            <a:ext cx="387350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schemeClr val="bg1"/>
                </a:solidFill>
              </a:rPr>
              <a:t>ул.Дружбы Народов, д.121</a:t>
            </a:r>
          </a:p>
        </p:txBody>
      </p:sp>
      <p:pic>
        <p:nvPicPr>
          <p:cNvPr id="3079" name="Picture 7" descr="D:\Соколова\ЖКХ и Городская среда\Формирование  современной городской среды\Инвентаризация\Фото инвентаризации\Сервиском\мира 190, мира 192, индустриальная 7\20181204_083737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05201"/>
            <a:ext cx="4470400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215901" y="6273800"/>
            <a:ext cx="361949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schemeClr val="bg1"/>
                </a:solidFill>
              </a:rPr>
              <a:t>ул. Мира, д.192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0" y="0"/>
            <a:ext cx="12192000" cy="91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1219170"/>
            <a:r>
              <a:rPr lang="ru-RU" sz="2667" b="1" i="1" dirty="0">
                <a:solidFill>
                  <a:srgbClr val="FFFF00"/>
                </a:solidFill>
              </a:rPr>
              <a:t>Результаты рейтингового голосования по выбору общественной территории, которая подлежит благоустройству  в 2023 году</a:t>
            </a:r>
          </a:p>
        </p:txBody>
      </p:sp>
      <p:pic>
        <p:nvPicPr>
          <p:cNvPr id="3074" name="Picture 2" descr="\\Admserv\общая\Управление ЖКХ\Соколова Н_Ф\Комсомольский парк\IMG-20191018-WA002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977900"/>
            <a:ext cx="6333068" cy="4749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Nataly\Desktop\пляж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990600"/>
            <a:ext cx="5943600" cy="5015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4002" y="0"/>
            <a:ext cx="874940" cy="1091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C38157-2E29-4D38-A474-6528F4482A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596" y="194153"/>
            <a:ext cx="5422379" cy="30500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D40B6F1-1B6B-489A-AE10-6014AB0EA8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596" y="3419604"/>
            <a:ext cx="1810794" cy="321918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1320DD-F6FF-46D7-9740-431DCA46C93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6978" y="3419603"/>
            <a:ext cx="2360895" cy="32097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D832518-6B45-407A-AE6F-9DD982869DB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4215" y="169101"/>
            <a:ext cx="2315575" cy="307514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4378245-A3EB-463A-9BAB-D58EE0B0F64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9030" y="169101"/>
            <a:ext cx="2230025" cy="396448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3D01FE2-E954-43C3-9C34-315EB027C8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179318" y="4131143"/>
            <a:ext cx="3209794" cy="180550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96B8553-BE7C-4706-BB30-86279215B76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0557" y="4226342"/>
            <a:ext cx="4272096" cy="240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1429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ataly\Desktop\транспорт\IMG-20200320-WA000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6401"/>
            <a:ext cx="4367421" cy="5829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Nataly\Desktop\транспорт\IMG-20200320-WA000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8119" y="330201"/>
            <a:ext cx="4386452" cy="5854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C:\Users\Nataly\Desktop\транспорт\IMG-20200320-WA000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3610" y="406401"/>
            <a:ext cx="4348391" cy="5803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6CCC8F-E09A-4543-BBBD-20BEB1F03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77" y="75156"/>
            <a:ext cx="874940" cy="1091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507B4C-CC46-4F1E-A210-894C5567E0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839" y="2890175"/>
            <a:ext cx="5258844" cy="4036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1170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9EF482-C1E7-449D-98E8-AFE93A1F5C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54053"/>
            <a:ext cx="4547114" cy="300394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320D55F-159C-4185-926E-695BA5B0C6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0233" y="3724600"/>
            <a:ext cx="4890628" cy="313339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DA03F07-617D-4305-89A9-6263D6E12F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8766" y="4604448"/>
            <a:ext cx="3322031" cy="225355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D6989AC-12E2-4746-B0D9-FCAF6E2DD9A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3980" y="3750073"/>
            <a:ext cx="4828020" cy="308245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95D4231-032E-4A25-BA16-F4537DAC46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8943" y="0"/>
            <a:ext cx="6223057" cy="393256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04F1FAA-F289-41F5-9000-522B0B14466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423640" cy="393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6224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4558E6-E954-47C3-B860-C936A9DF1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AEE1CD-B9E1-471F-9FCC-CDA32D93C58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5157" y="3514941"/>
            <a:ext cx="4794271" cy="3424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7FC1EC9-9C4F-4A84-960F-7B8F65B31BB4}"/>
              </a:ext>
            </a:extLst>
          </p:cNvPr>
          <p:cNvSpPr/>
          <p:nvPr/>
        </p:nvSpPr>
        <p:spPr>
          <a:xfrm>
            <a:off x="0" y="1486930"/>
            <a:ext cx="12191999" cy="388414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ОТЧЁТ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 результатах деятельности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главы города Ливны и администрации города Ливны </a:t>
            </a:r>
          </a:p>
          <a:p>
            <a:pPr algn="ctr"/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2019 году</a:t>
            </a:r>
            <a:endParaRPr lang="ru-RU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4871" y="231731"/>
            <a:ext cx="1517600" cy="1893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93694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19050"/>
            <a:ext cx="7178675" cy="362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http://static.panoramio.com/photos/large/1813189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6827" y="19050"/>
            <a:ext cx="5144814" cy="376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ria57.ru/wp-content/uploads/2017/03/gimnazija_livn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394" y="3421117"/>
            <a:ext cx="5448060" cy="346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7666" y="3421117"/>
            <a:ext cx="6774336" cy="3436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01762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76157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Муниципальная система образования представлена </a:t>
            </a:r>
          </a:p>
          <a:p>
            <a:pPr algn="ctr"/>
            <a:r>
              <a:rPr lang="ru-RU" sz="26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25-ю образовательными организациями:</a:t>
            </a:r>
            <a:endParaRPr lang="ru-RU" sz="26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2109" y="-1"/>
            <a:ext cx="874940" cy="1091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355834" y="968709"/>
            <a:ext cx="10074166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22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9  общеобразовательных  организаций  (5 614 обучающихся):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ru-RU" sz="16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Гимназия;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ru-RU" sz="16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Лицей;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ru-RU" sz="16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5 средних школ;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ru-RU" sz="16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2 основных школы;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2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15  дошкольных  образовательных  организаций  </a:t>
            </a:r>
            <a:br>
              <a:rPr lang="ru-RU" sz="22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(2 576 воспитанников):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ru-RU" sz="16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4 центра развития ребёнка;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ru-RU" sz="16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4 детских сада комбинированного вида;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ru-RU" sz="16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7 детских  садов общеразвивающей направленности;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2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Центр психолого-педагогической, медицинской и социальной помощи  (97 детей).</a:t>
            </a:r>
          </a:p>
          <a:p>
            <a:endParaRPr lang="ru-RU" sz="2200" b="1" i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2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Штат сотрудников образовательных организаций включает: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2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344  учителя;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2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298  воспитателей;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2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172  педагога служб сопровождения;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2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650  человек административного и прочего персонала.</a:t>
            </a:r>
          </a:p>
        </p:txBody>
      </p:sp>
    </p:spTree>
    <p:extLst>
      <p:ext uri="{BB962C8B-B14F-4D97-AF65-F5344CB8AC3E}">
        <p14:creationId xmlns:p14="http://schemas.microsoft.com/office/powerpoint/2010/main" val="33913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29346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Средняя заработная плата педагогических работников (руб.)</a:t>
            </a:r>
            <a:endParaRPr lang="ru-RU" sz="26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Объект 1"/>
          <p:cNvGraphicFramePr>
            <a:graphicFrameLocks noGrp="1"/>
          </p:cNvGraphicFramePr>
          <p:nvPr/>
        </p:nvGraphicFramePr>
        <p:xfrm>
          <a:off x="8358975" y="1292771"/>
          <a:ext cx="3534668" cy="4900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Объект 1"/>
          <p:cNvGraphicFramePr>
            <a:graphicFrameLocks noGrp="1"/>
          </p:cNvGraphicFramePr>
          <p:nvPr/>
        </p:nvGraphicFramePr>
        <p:xfrm>
          <a:off x="4459637" y="1229710"/>
          <a:ext cx="3534668" cy="4894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Объект 1"/>
          <p:cNvGraphicFramePr>
            <a:graphicFrameLocks noGrp="1"/>
          </p:cNvGraphicFramePr>
          <p:nvPr/>
        </p:nvGraphicFramePr>
        <p:xfrm>
          <a:off x="591829" y="1229710"/>
          <a:ext cx="3534668" cy="4952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071347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3607" y="126125"/>
            <a:ext cx="10515600" cy="898634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Количество воспитанников и очередь в детские сады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0" y="677916"/>
          <a:ext cx="12048661" cy="6180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321497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dirty="0"/>
          </a:p>
        </p:txBody>
      </p:sp>
      <p:pic>
        <p:nvPicPr>
          <p:cNvPr id="8" name="Picture 4" descr="http://static.panoramio.com/photos/large/1813189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3957" y="2968970"/>
            <a:ext cx="6138041" cy="388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7214" y="0"/>
            <a:ext cx="6894785" cy="318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Объект 10" descr="IMG_5738.JP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628" y="0"/>
            <a:ext cx="6036330" cy="3827303"/>
          </a:xfr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52384"/>
            <a:ext cx="6053958" cy="380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52122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" y="26988"/>
            <a:ext cx="7204840" cy="360329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6556" y="4083268"/>
            <a:ext cx="6165444" cy="2774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D:\Загрузки\20190831_08293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65444" y="1"/>
            <a:ext cx="6026556" cy="4517450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57975"/>
            <a:ext cx="6589986" cy="3800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7004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9219" name="Picture 3" descr="D:\Загрузки\Новый точечный рисунок.bmp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176" y="3921126"/>
            <a:ext cx="6498897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Объект 5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69251" y="0"/>
            <a:ext cx="4272747" cy="6858001"/>
          </a:xfrm>
        </p:spPr>
      </p:pic>
      <p:pic>
        <p:nvPicPr>
          <p:cNvPr id="9221" name="Picture 2" descr="D:\Загрузки\Новый точечный рисунок (2)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7969251" cy="417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07946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82" y="3284985"/>
            <a:ext cx="6343819" cy="3568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7699" y="0"/>
            <a:ext cx="6224300" cy="350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82" y="0"/>
            <a:ext cx="6372607" cy="35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3738" y="3501008"/>
            <a:ext cx="5968263" cy="335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5751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B23458EC-7CEA-4D91-BC0D-465855E62B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4478496"/>
              </p:ext>
            </p:extLst>
          </p:nvPr>
        </p:nvGraphicFramePr>
        <p:xfrm>
          <a:off x="0" y="-1"/>
          <a:ext cx="12192002" cy="6858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Точечный рисунок" r:id="rId3" imgW="9144000" imgH="5143680" progId="Paint.Picture">
                  <p:embed/>
                </p:oleObj>
              </mc:Choice>
              <mc:Fallback>
                <p:oleObj name="Точечный рисунок" r:id="rId3" imgW="9144000" imgH="51436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"/>
                        <a:ext cx="12192002" cy="68580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7151" y="144050"/>
            <a:ext cx="1736805" cy="2167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C9B874B-6260-4AD7-89ED-0B5DA038C7F5}"/>
              </a:ext>
            </a:extLst>
          </p:cNvPr>
          <p:cNvSpPr/>
          <p:nvPr/>
        </p:nvSpPr>
        <p:spPr>
          <a:xfrm>
            <a:off x="5985353" y="2455427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Мониторинг эффективности деятельности органов местного самоуправления, городских округов </a:t>
            </a:r>
            <a:endParaRPr lang="ru-RU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1FA12F0-8798-4EB9-89D3-3E6710944B19}"/>
              </a:ext>
            </a:extLst>
          </p:cNvPr>
          <p:cNvSpPr/>
          <p:nvPr/>
        </p:nvSpPr>
        <p:spPr>
          <a:xfrm rot="19250781">
            <a:off x="15142" y="2693546"/>
            <a:ext cx="46423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 Ливны </a:t>
            </a:r>
          </a:p>
          <a:p>
            <a:r>
              <a:rPr lang="ru-RU" sz="36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обладатель гранта в размере: </a:t>
            </a:r>
          </a:p>
          <a:p>
            <a:r>
              <a:rPr lang="ru-RU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131 тыс. рублей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3392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User\AppData\Local\Temp\Rar$DI87.536\large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723" y="3321108"/>
            <a:ext cx="7086533" cy="354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AppData\Local\Temp\Rar$DI10.536\s409911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3" y="0"/>
            <a:ext cx="7002019" cy="350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D:\Загрузки\P70628-1233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2383" y="3501009"/>
            <a:ext cx="6013340" cy="334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User\AppData\Local\Temp\Rar$DI36.832\929166578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0234" y="0"/>
            <a:ext cx="5256770" cy="350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6980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76157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Муниципальная система образования представлена </a:t>
            </a:r>
          </a:p>
          <a:p>
            <a:pPr algn="ctr"/>
            <a:r>
              <a:rPr lang="ru-RU" sz="26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25-ю образовательными организациями:</a:t>
            </a:r>
            <a:endParaRPr lang="ru-RU" sz="26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9405" y="-1"/>
            <a:ext cx="874940" cy="1091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355834" y="968709"/>
            <a:ext cx="10074166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22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9  общеобразовательных  организаций  (5 614 обучающихся):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ru-RU" sz="16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Гимназия;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ru-RU" sz="16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Лицей;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ru-RU" sz="16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5 средних школ;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ru-RU" sz="16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2 основных школы;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2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15  дошкольных  образовательных  организаций  </a:t>
            </a:r>
            <a:br>
              <a:rPr lang="ru-RU" sz="22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(2 576 воспитанников):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ru-RU" sz="16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4 центра развития ребёнка;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ru-RU" sz="16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4 детских сада комбинированного вида;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ru-RU" sz="16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7 детских  садов общеразвивающей направленности;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2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Центр психолого-педагогической, медицинской и социальной помощи  (97 детей).</a:t>
            </a:r>
          </a:p>
          <a:p>
            <a:endParaRPr lang="ru-RU" sz="2200" b="1" i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2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Штат сотрудников образовательных организаций включает: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2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344  учителя;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2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298  воспитателей;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2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172  педагога служб сопровождения;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2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650  человек административного и прочего персонала.</a:t>
            </a:r>
          </a:p>
        </p:txBody>
      </p:sp>
    </p:spTree>
    <p:extLst>
      <p:ext uri="{BB962C8B-B14F-4D97-AF65-F5344CB8AC3E}">
        <p14:creationId xmlns:p14="http://schemas.microsoft.com/office/powerpoint/2010/main" val="30474207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974942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Результаты – 2019   </a:t>
            </a:r>
            <a:r>
              <a:rPr lang="ru-RU" sz="24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(в сравнении с 2018 годом)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7060" y="-1"/>
            <a:ext cx="874940" cy="1091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6" name="Объект 3"/>
          <p:cNvGraphicFramePr>
            <a:graphicFrameLocks noGrp="1"/>
          </p:cNvGraphicFramePr>
          <p:nvPr>
            <p:ph idx="1"/>
          </p:nvPr>
        </p:nvGraphicFramePr>
        <p:xfrm>
          <a:off x="331076" y="1813034"/>
          <a:ext cx="11698014" cy="5044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953725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AppData\Local\Temp\Rar$DI15.832\DSC0116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819931" cy="322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AppData\Local\Temp\Rar$DI45.832\DSC0117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1957" y="3212976"/>
            <a:ext cx="6480043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AppData\Local\Temp\Rar$DI22.832\DSC0214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2384" y="15947"/>
            <a:ext cx="5779617" cy="325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Загрузки\large42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30819"/>
            <a:ext cx="5711957" cy="362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4290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4558E6-E954-47C3-B860-C936A9DF1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AEE1CD-B9E1-471F-9FCC-CDA32D93C58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5157" y="3514941"/>
            <a:ext cx="4794271" cy="3424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7FC1EC9-9C4F-4A84-960F-7B8F65B31BB4}"/>
              </a:ext>
            </a:extLst>
          </p:cNvPr>
          <p:cNvSpPr/>
          <p:nvPr/>
        </p:nvSpPr>
        <p:spPr>
          <a:xfrm>
            <a:off x="0" y="1486930"/>
            <a:ext cx="12191999" cy="388414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ОТЧЁТ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 результатах деятельности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главы города Ливны и администрации города Ливны </a:t>
            </a:r>
          </a:p>
          <a:p>
            <a:pPr algn="ctr"/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2019 году</a:t>
            </a:r>
            <a:endParaRPr lang="ru-RU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4871" y="231731"/>
            <a:ext cx="1517600" cy="1893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14035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4002" y="0"/>
            <a:ext cx="874940" cy="1091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E67487B-3B69-478E-ACC2-15508D9340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86000"/>
            <a:ext cx="6096000" cy="4572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8BB97F2-94EC-4A04-8D90-6408B098713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8787" y="3440195"/>
            <a:ext cx="5468488" cy="341780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18E261-0514-422E-9F70-A1241C4C06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66986" cy="344019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A916101-D1ED-4AD2-8882-4FDA6731222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6985" y="0"/>
            <a:ext cx="4586927" cy="344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3886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8001A9-630C-43AE-A27A-550A58C1FB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86833" cy="20151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08128B0-29B3-44ED-92B6-38DEA4432A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63863"/>
            <a:ext cx="4791206" cy="319413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ACC18E1-B54F-4D9E-B45B-B006500C16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8325" y="3575406"/>
            <a:ext cx="2733675" cy="16764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0F815E0-D9EC-485A-8EED-88E8BC556B9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8324" y="4994614"/>
            <a:ext cx="2733676" cy="18633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130F0BD-AB2E-4E43-B8F4-C6E6F640491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1206" y="3282595"/>
            <a:ext cx="5251312" cy="357540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E7879A-F675-4AD8-9CCB-D9592A337F0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1649" y="3194137"/>
            <a:ext cx="2320935" cy="154763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94449D0-B690-43E0-BE3A-1495052EFC2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6833" y="-477"/>
            <a:ext cx="5143500" cy="3429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0AA68E9-A246-40A9-AAD7-7B70D7FFFC5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4792" y="0"/>
            <a:ext cx="4767208" cy="357540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55FA08D-0BDB-42C6-9EEF-1843E433E0F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72124"/>
            <a:ext cx="3801649" cy="285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3274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4558E6-E954-47C3-B860-C936A9DF1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AEE1CD-B9E1-471F-9FCC-CDA32D93C58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5157" y="3514941"/>
            <a:ext cx="4794271" cy="3424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7FC1EC9-9C4F-4A84-960F-7B8F65B31BB4}"/>
              </a:ext>
            </a:extLst>
          </p:cNvPr>
          <p:cNvSpPr/>
          <p:nvPr/>
        </p:nvSpPr>
        <p:spPr>
          <a:xfrm>
            <a:off x="0" y="1486930"/>
            <a:ext cx="12191999" cy="388414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ОТЧЁТ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 результатах деятельности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главы города Ливны и администрации города Ливны </a:t>
            </a:r>
          </a:p>
          <a:p>
            <a:pPr algn="ctr"/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2019 году</a:t>
            </a:r>
            <a:endParaRPr lang="ru-RU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4871" y="231731"/>
            <a:ext cx="1517600" cy="1893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05688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5" descr="DSC02598_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00656" cy="4351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772" name="Picture 7" descr="large465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12755" y="1466319"/>
            <a:ext cx="6379245" cy="5391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 descr="UpHD-32kzHA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150" y="220663"/>
            <a:ext cx="5780088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4" descr="http://old.laplandiya.org/uploads/news/20160317/news-20160317-1710-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2625" y="0"/>
            <a:ext cx="6429375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9488" y="2763838"/>
            <a:ext cx="5649912" cy="409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E300C3-16F6-46F3-A24A-44BE12D1EE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6253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686568" y="981082"/>
            <a:ext cx="8303660" cy="5524585"/>
          </a:xfrm>
          <a:prstGeom prst="rect">
            <a:avLst/>
          </a:prstGeom>
          <a:solidFill>
            <a:schemeClr val="accent1">
              <a:alpha val="77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ru-RU" sz="27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АО «ГМС  Ливгидромаш»;</a:t>
            </a:r>
          </a:p>
          <a:p>
            <a:pPr algn="just"/>
            <a:r>
              <a:rPr lang="ru-RU" sz="27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ОАО «Промприбор»;</a:t>
            </a:r>
          </a:p>
          <a:p>
            <a:pPr algn="just"/>
            <a:r>
              <a:rPr lang="ru-RU" sz="27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АО «Автоагрегат»;</a:t>
            </a:r>
          </a:p>
          <a:p>
            <a:r>
              <a:rPr lang="ru-RU" sz="27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ОАО «Ливенский завод противопожарного машиностроения»;</a:t>
            </a:r>
          </a:p>
          <a:p>
            <a:pPr algn="just"/>
            <a:r>
              <a:rPr lang="ru-RU" sz="27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ООО «Арья Фордж»;</a:t>
            </a:r>
          </a:p>
          <a:p>
            <a:pPr algn="just"/>
            <a:r>
              <a:rPr lang="ru-RU" sz="27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ООО «Ливны-</a:t>
            </a:r>
            <a:r>
              <a:rPr lang="ru-RU" sz="2700" b="1" dirty="0" err="1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Электро</a:t>
            </a:r>
            <a:r>
              <a:rPr lang="ru-RU" sz="27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»;</a:t>
            </a:r>
          </a:p>
          <a:p>
            <a:pPr>
              <a:buFontTx/>
              <a:buChar char="-"/>
            </a:pPr>
            <a:r>
              <a:rPr lang="ru-RU" sz="27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ОАО «Ливенский комбинат строительных материалов»;</a:t>
            </a:r>
          </a:p>
          <a:p>
            <a:pPr>
              <a:buFontTx/>
              <a:buChar char="-"/>
            </a:pPr>
            <a:r>
              <a:rPr lang="ru-RU" sz="27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Филиал «Ливенский хлебокомбинат» ОАО «</a:t>
            </a:r>
            <a:r>
              <a:rPr lang="ru-RU" sz="2700" b="1" dirty="0" err="1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Орелоблхлеб</a:t>
            </a:r>
            <a:r>
              <a:rPr lang="ru-RU" sz="27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»;</a:t>
            </a:r>
          </a:p>
          <a:p>
            <a:pPr>
              <a:buFontTx/>
              <a:buChar char="-"/>
            </a:pPr>
            <a:r>
              <a:rPr lang="ru-RU" sz="27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ООО «ЛКХП» ЗАО АПК «Орловская Нива»;</a:t>
            </a:r>
          </a:p>
          <a:p>
            <a:pPr>
              <a:buFontTx/>
              <a:buChar char="-"/>
            </a:pPr>
            <a:r>
              <a:rPr lang="ru-RU" sz="27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ООО «Ливенский маслозавод».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454376" y="147165"/>
            <a:ext cx="10535852" cy="477050"/>
          </a:xfrm>
          <a:prstGeom prst="rect">
            <a:avLst/>
          </a:prstGeom>
          <a:solidFill>
            <a:srgbClr val="003366">
              <a:alpha val="68000"/>
            </a:srgbClr>
          </a:solidFill>
          <a:ln>
            <a:noFill/>
          </a:ln>
          <a:effectLst/>
        </p:spPr>
        <p:txBody>
          <a:bodyPr wrap="square" lIns="121917" tIns="60958" rIns="121917" bIns="6095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ru-RU" altLang="ru-RU" sz="2300" b="1" dirty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ПЕРЕЧЕНЬ ПРОМЫШЛЕННЫХ ПРЕДПРИЯТИЙ ГОРОДА ЛИВНЫ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772" y="147165"/>
            <a:ext cx="1050832" cy="1373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560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3" name="Picture 5" descr="pBH-2Xbah3k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00" y="273050"/>
            <a:ext cx="5416550" cy="361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7" descr="jHRCc0d98H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6888" y="2289175"/>
            <a:ext cx="6284912" cy="419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662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7" name="Picture 4" descr="OwB7BEOmbO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4488" y="176213"/>
            <a:ext cx="5006975" cy="668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5" descr="KBMLpm7V5k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34075" y="0"/>
            <a:ext cx="5175250" cy="690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867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5" name="Picture 4" descr="RKJ1iQT7pJ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7513" y="401638"/>
            <a:ext cx="6035675" cy="603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6" descr="bWUV_g-JtKQ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91313" y="161925"/>
            <a:ext cx="5022850" cy="669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4558E6-E954-47C3-B860-C936A9DF1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AEE1CD-B9E1-471F-9FCC-CDA32D93C58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5157" y="3514941"/>
            <a:ext cx="4794271" cy="3424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7FC1EC9-9C4F-4A84-960F-7B8F65B31BB4}"/>
              </a:ext>
            </a:extLst>
          </p:cNvPr>
          <p:cNvSpPr/>
          <p:nvPr/>
        </p:nvSpPr>
        <p:spPr>
          <a:xfrm>
            <a:off x="0" y="1486930"/>
            <a:ext cx="12191999" cy="388414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ОТЧЁТ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 результатах деятельности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главы города Ливны и администрации города Ливны </a:t>
            </a:r>
          </a:p>
          <a:p>
            <a:pPr algn="ctr"/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2019 году</a:t>
            </a:r>
            <a:endParaRPr lang="ru-RU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4871" y="231731"/>
            <a:ext cx="1517600" cy="1893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57324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mg1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3613" y="311150"/>
            <a:ext cx="10204450" cy="63293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WordArt 4"/>
          <p:cNvSpPr>
            <a:spLocks noChangeArrowheads="1" noChangeShapeType="1" noTextEdit="1"/>
          </p:cNvSpPr>
          <p:nvPr/>
        </p:nvSpPr>
        <p:spPr bwMode="auto">
          <a:xfrm rot="183989">
            <a:off x="388938" y="-214313"/>
            <a:ext cx="11115675" cy="237331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ru-RU" sz="40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FF"/>
                </a:solidFill>
                <a:latin typeface="Arial"/>
                <a:cs typeface="Arial"/>
              </a:rPr>
              <a:t>Ограничение и лишение родительских прав</a:t>
            </a:r>
          </a:p>
        </p:txBody>
      </p:sp>
      <p:graphicFrame>
        <p:nvGraphicFramePr>
          <p:cNvPr id="26629" name="Object 5"/>
          <p:cNvGraphicFramePr>
            <a:graphicFrameLocks noChangeAspect="1"/>
          </p:cNvGraphicFramePr>
          <p:nvPr/>
        </p:nvGraphicFramePr>
        <p:xfrm>
          <a:off x="676275" y="1789113"/>
          <a:ext cx="10868025" cy="4868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Диаграмма" r:id="rId3" imgW="5981578" imgH="2381354" progId="Excel.Chart.8">
                  <p:embed/>
                </p:oleObj>
              </mc:Choice>
              <mc:Fallback>
                <p:oleObj name="Диаграмма" r:id="rId3" imgW="5981578" imgH="2381354" progId="Excel.Chart.8">
                  <p:embed/>
                  <p:pic>
                    <p:nvPicPr>
                      <p:cNvPr id="2662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275" y="1789113"/>
                        <a:ext cx="10868025" cy="4868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WordArt 3"/>
          <p:cNvSpPr>
            <a:spLocks noChangeArrowheads="1" noChangeShapeType="1" noTextEdit="1"/>
          </p:cNvSpPr>
          <p:nvPr/>
        </p:nvSpPr>
        <p:spPr bwMode="auto">
          <a:xfrm rot="5400000">
            <a:off x="-2149475" y="3076575"/>
            <a:ext cx="5486400" cy="698500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ru-RU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EFD1"/>
                    </a:gs>
                    <a:gs pos="64999">
                      <a:srgbClr val="F0EBD5"/>
                    </a:gs>
                    <a:gs pos="100000">
                      <a:srgbClr val="D1C39F"/>
                    </a:gs>
                  </a:gsLst>
                  <a:path path="rect">
                    <a:fillToRect l="50000" t="50000" r="50000" b="50000"/>
                  </a:path>
                </a:gradFill>
                <a:latin typeface="Arial"/>
                <a:cs typeface="Arial"/>
              </a:rPr>
              <a:t>Выявление </a:t>
            </a:r>
          </a:p>
        </p:txBody>
      </p:sp>
      <p:graphicFrame>
        <p:nvGraphicFramePr>
          <p:cNvPr id="28676" name="Object 4"/>
          <p:cNvGraphicFramePr>
            <a:graphicFrameLocks noChangeAspect="1"/>
          </p:cNvGraphicFramePr>
          <p:nvPr/>
        </p:nvGraphicFramePr>
        <p:xfrm>
          <a:off x="1470025" y="531813"/>
          <a:ext cx="10044113" cy="6097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Диаграмма" r:id="rId3" imgW="6400901" imgH="2771678" progId="Excel.Chart.8">
                  <p:embed/>
                </p:oleObj>
              </mc:Choice>
              <mc:Fallback>
                <p:oleObj name="Диаграмма" r:id="rId3" imgW="6400901" imgH="2771678" progId="Excel.Chart.8">
                  <p:embed/>
                  <p:pic>
                    <p:nvPicPr>
                      <p:cNvPr id="2867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1690"/>
                      <a:stretch>
                        <a:fillRect/>
                      </a:stretch>
                    </p:blipFill>
                    <p:spPr bwMode="auto">
                      <a:xfrm>
                        <a:off x="1470025" y="531813"/>
                        <a:ext cx="10044113" cy="6097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9" name="Object 3"/>
          <p:cNvGraphicFramePr>
            <a:graphicFrameLocks noChangeAspect="1"/>
          </p:cNvGraphicFramePr>
          <p:nvPr/>
        </p:nvGraphicFramePr>
        <p:xfrm>
          <a:off x="750888" y="257175"/>
          <a:ext cx="10748962" cy="635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Диаграмма" r:id="rId3" imgW="6191239" imgH="2028821" progId="Excel.Chart.8">
                  <p:embed/>
                </p:oleObj>
              </mc:Choice>
              <mc:Fallback>
                <p:oleObj name="Диаграмма" r:id="rId3" imgW="6191239" imgH="2028821" progId="Excel.Chart.8">
                  <p:embed/>
                  <p:pic>
                    <p:nvPicPr>
                      <p:cNvPr id="2969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888" y="257175"/>
                        <a:ext cx="10748962" cy="6359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SCN184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400" y="1295400"/>
            <a:ext cx="6413500" cy="5105400"/>
          </a:xfrm>
          <a:prstGeom prst="rect">
            <a:avLst/>
          </a:prstGeom>
          <a:noFill/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0" y="155575"/>
            <a:ext cx="12192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ru-RU" sz="3200" b="1">
                <a:solidFill>
                  <a:srgbClr val="CC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Надзор за деятельностью</a:t>
            </a:r>
          </a:p>
          <a:p>
            <a:pPr algn="ctr" eaLnBrk="0" hangingPunct="0"/>
            <a:r>
              <a:rPr lang="ru-RU" sz="3200" b="1">
                <a:solidFill>
                  <a:srgbClr val="CC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опекунов и попечителей</a:t>
            </a:r>
          </a:p>
        </p:txBody>
      </p:sp>
      <p:sp>
        <p:nvSpPr>
          <p:cNvPr id="30728" name="Rectangle 8"/>
          <p:cNvSpPr>
            <a:spLocks noGrp="1"/>
          </p:cNvSpPr>
          <p:nvPr>
            <p:ph type="body" idx="1"/>
          </p:nvPr>
        </p:nvSpPr>
        <p:spPr>
          <a:xfrm>
            <a:off x="7010400" y="1311275"/>
            <a:ext cx="4857750" cy="5037138"/>
          </a:xfrm>
        </p:spPr>
        <p:txBody>
          <a:bodyPr>
            <a:normAutofit lnSpcReduction="10000"/>
          </a:bodyPr>
          <a:lstStyle/>
          <a:p>
            <a:pPr>
              <a:buFont typeface="Arial" charset="0"/>
              <a:buNone/>
            </a:pPr>
            <a:r>
              <a:rPr lang="ru-RU" sz="3400" b="1" i="1">
                <a:solidFill>
                  <a:srgbClr val="FF9900"/>
                </a:solidFill>
              </a:rPr>
              <a:t>За отчетный период было проведено </a:t>
            </a:r>
          </a:p>
          <a:p>
            <a:pPr>
              <a:buFont typeface="Arial" charset="0"/>
              <a:buNone/>
            </a:pPr>
            <a:r>
              <a:rPr lang="ru-RU" sz="3400" b="1" i="1">
                <a:solidFill>
                  <a:srgbClr val="FF9900"/>
                </a:solidFill>
              </a:rPr>
              <a:t>346 плановых проверок:</a:t>
            </a:r>
          </a:p>
          <a:p>
            <a:pPr>
              <a:buFontTx/>
              <a:buChar char="-"/>
            </a:pPr>
            <a:r>
              <a:rPr lang="ru-RU" sz="3400" b="1" i="1">
                <a:solidFill>
                  <a:srgbClr val="FF9900"/>
                </a:solidFill>
              </a:rPr>
              <a:t>опекунов (попечителей)</a:t>
            </a:r>
          </a:p>
          <a:p>
            <a:pPr>
              <a:buFontTx/>
              <a:buNone/>
            </a:pPr>
            <a:r>
              <a:rPr lang="ru-RU" sz="3400" b="1" i="1">
                <a:solidFill>
                  <a:srgbClr val="FF9900"/>
                </a:solidFill>
              </a:rPr>
              <a:t>  несовершеннолетних граждан – 212;</a:t>
            </a:r>
          </a:p>
          <a:p>
            <a:pPr>
              <a:buFontTx/>
              <a:buNone/>
            </a:pPr>
            <a:r>
              <a:rPr lang="ru-RU" sz="3400" b="1" i="1">
                <a:solidFill>
                  <a:srgbClr val="FF9900"/>
                </a:solidFill>
              </a:rPr>
              <a:t>-  опекунов совершеннолетних граждан - 134 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400" y="533400"/>
            <a:ext cx="11480800" cy="6019800"/>
          </a:xfrm>
          <a:prstGeom prst="rect">
            <a:avLst/>
          </a:prstGeom>
          <a:gradFill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2486261" y="1820040"/>
            <a:ext cx="9174311" cy="502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2667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altLang="ru-RU" sz="2667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1" descr="O:\Комитет экономики\Фото\3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89746" y="375730"/>
            <a:ext cx="4157858" cy="2932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4" descr="image-6-Ливны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644119" y="379480"/>
            <a:ext cx="5193185" cy="2928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1" descr="O:\Комитет экономики\Фото\3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44398" y="3696143"/>
            <a:ext cx="5193185" cy="2378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4" descr="image-6-Ливны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53684" y="3654269"/>
            <a:ext cx="5193920" cy="2971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01" y="83218"/>
            <a:ext cx="1063358" cy="1373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IMAG469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9200" y="0"/>
            <a:ext cx="5467350" cy="3124200"/>
          </a:xfrm>
          <a:prstGeom prst="rect">
            <a:avLst/>
          </a:prstGeom>
          <a:noFill/>
        </p:spPr>
      </p:pic>
      <p:pic>
        <p:nvPicPr>
          <p:cNvPr id="33795" name="Picture 3" descr="DSCN168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713" y="3216275"/>
            <a:ext cx="5373687" cy="3641725"/>
          </a:xfrm>
          <a:prstGeom prst="rect">
            <a:avLst/>
          </a:prstGeom>
          <a:noFill/>
        </p:spPr>
      </p:pic>
      <p:pic>
        <p:nvPicPr>
          <p:cNvPr id="33796" name="Picture 4" descr="DSCN166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9200" y="3200400"/>
            <a:ext cx="5467350" cy="3657600"/>
          </a:xfrm>
          <a:prstGeom prst="rect">
            <a:avLst/>
          </a:prstGeom>
          <a:noFill/>
        </p:spPr>
      </p:pic>
      <p:pic>
        <p:nvPicPr>
          <p:cNvPr id="33797" name="Picture 5" descr="IMAG471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2835275" cy="3124200"/>
          </a:xfrm>
          <a:prstGeom prst="rect">
            <a:avLst/>
          </a:prstGeom>
          <a:noFill/>
        </p:spPr>
      </p:pic>
      <p:pic>
        <p:nvPicPr>
          <p:cNvPr id="33798" name="Picture 6" descr="IMAG469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338" y="0"/>
            <a:ext cx="2405062" cy="3124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412750" y="974725"/>
            <a:ext cx="5135563" cy="54864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3998913" y="1446213"/>
            <a:ext cx="7805737" cy="51911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endParaRPr lang="ru-RU" sz="2800">
              <a:solidFill>
                <a:srgbClr val="FFFF00"/>
              </a:solidFill>
            </a:endParaRPr>
          </a:p>
        </p:txBody>
      </p:sp>
      <p:pic>
        <p:nvPicPr>
          <p:cNvPr id="21508" name="Picture 5" descr="Gorod20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25" y="1198563"/>
            <a:ext cx="4868863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5783263" y="314325"/>
            <a:ext cx="5835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3600" b="1" i="1" u="sng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Цель Проекта:</a:t>
            </a:r>
          </a:p>
        </p:txBody>
      </p:sp>
      <p:sp>
        <p:nvSpPr>
          <p:cNvPr id="21510" name="Rectangle 7"/>
          <p:cNvSpPr>
            <a:spLocks noChangeArrowheads="1"/>
          </p:cNvSpPr>
          <p:nvPr/>
        </p:nvSpPr>
        <p:spPr bwMode="auto">
          <a:xfrm>
            <a:off x="5741988" y="1125538"/>
            <a:ext cx="6450012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i="1">
                <a:solidFill>
                  <a:schemeClr val="bg1"/>
                </a:solidFill>
              </a:rPr>
              <a:t>снижение числа семей, находящихся </a:t>
            </a:r>
          </a:p>
          <a:p>
            <a:r>
              <a:rPr lang="ru-RU" sz="2800" b="1" i="1">
                <a:solidFill>
                  <a:schemeClr val="bg1"/>
                </a:solidFill>
              </a:rPr>
              <a:t>в социально опасном положении, </a:t>
            </a:r>
          </a:p>
          <a:p>
            <a:r>
              <a:rPr lang="ru-RU" sz="2800" b="1" i="1">
                <a:solidFill>
                  <a:schemeClr val="bg1"/>
                </a:solidFill>
              </a:rPr>
              <a:t>путем развития технологий помощи, ориентированных на активизацию внутренних ресурсов семьи на основе</a:t>
            </a:r>
            <a:r>
              <a:rPr lang="ru-RU" sz="2800">
                <a:solidFill>
                  <a:schemeClr val="bg1"/>
                </a:solidFill>
              </a:rPr>
              <a:t> </a:t>
            </a:r>
            <a:endParaRPr lang="ru-RU" sz="2800" b="1" i="1">
              <a:solidFill>
                <a:schemeClr val="bg1"/>
              </a:solidFill>
            </a:endParaRPr>
          </a:p>
          <a:p>
            <a:r>
              <a:rPr lang="ru-RU" sz="2800" b="1" i="1">
                <a:solidFill>
                  <a:schemeClr val="bg1"/>
                </a:solidFill>
              </a:rPr>
              <a:t>широкого внедрения эффективных</a:t>
            </a:r>
          </a:p>
          <a:p>
            <a:r>
              <a:rPr lang="ru-RU" sz="2800" b="1" i="1">
                <a:solidFill>
                  <a:schemeClr val="bg1"/>
                </a:solidFill>
              </a:rPr>
              <a:t>социально-ориентированных практик и реализацию программно-целевого подхода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18"/>
          <p:cNvGrpSpPr>
            <a:grpSpLocks/>
          </p:cNvGrpSpPr>
          <p:nvPr/>
        </p:nvGrpSpPr>
        <p:grpSpPr bwMode="auto">
          <a:xfrm rot="-2530612">
            <a:off x="9805988" y="385763"/>
            <a:ext cx="2046287" cy="1898650"/>
            <a:chOff x="1202749" y="1665337"/>
            <a:chExt cx="4032554" cy="3969878"/>
          </a:xfrm>
        </p:grpSpPr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3893474" y="1664666"/>
              <a:ext cx="1245118" cy="1264653"/>
            </a:xfrm>
            <a:custGeom>
              <a:avLst/>
              <a:gdLst>
                <a:gd name="T0" fmla="*/ 554 w 1190"/>
                <a:gd name="T1" fmla="*/ 880 h 1189"/>
                <a:gd name="T2" fmla="*/ 480 w 1190"/>
                <a:gd name="T3" fmla="*/ 864 h 1189"/>
                <a:gd name="T4" fmla="*/ 307 w 1190"/>
                <a:gd name="T5" fmla="*/ 832 h 1189"/>
                <a:gd name="T6" fmla="*/ 254 w 1190"/>
                <a:gd name="T7" fmla="*/ 824 h 1189"/>
                <a:gd name="T8" fmla="*/ 233 w 1190"/>
                <a:gd name="T9" fmla="*/ 790 h 1189"/>
                <a:gd name="T10" fmla="*/ 263 w 1190"/>
                <a:gd name="T11" fmla="*/ 640 h 1189"/>
                <a:gd name="T12" fmla="*/ 286 w 1190"/>
                <a:gd name="T13" fmla="*/ 506 h 1189"/>
                <a:gd name="T14" fmla="*/ 267 w 1190"/>
                <a:gd name="T15" fmla="*/ 487 h 1189"/>
                <a:gd name="T16" fmla="*/ 184 w 1190"/>
                <a:gd name="T17" fmla="*/ 499 h 1189"/>
                <a:gd name="T18" fmla="*/ 33 w 1190"/>
                <a:gd name="T19" fmla="*/ 334 h 1189"/>
                <a:gd name="T20" fmla="*/ 113 w 1190"/>
                <a:gd name="T21" fmla="*/ 263 h 1189"/>
                <a:gd name="T22" fmla="*/ 236 w 1190"/>
                <a:gd name="T23" fmla="*/ 280 h 1189"/>
                <a:gd name="T24" fmla="*/ 320 w 1190"/>
                <a:gd name="T25" fmla="*/ 324 h 1189"/>
                <a:gd name="T26" fmla="*/ 337 w 1190"/>
                <a:gd name="T27" fmla="*/ 242 h 1189"/>
                <a:gd name="T28" fmla="*/ 370 w 1190"/>
                <a:gd name="T29" fmla="*/ 68 h 1189"/>
                <a:gd name="T30" fmla="*/ 377 w 1190"/>
                <a:gd name="T31" fmla="*/ 20 h 1189"/>
                <a:gd name="T32" fmla="*/ 401 w 1190"/>
                <a:gd name="T33" fmla="*/ 4 h 1189"/>
                <a:gd name="T34" fmla="*/ 569 w 1190"/>
                <a:gd name="T35" fmla="*/ 36 h 1189"/>
                <a:gd name="T36" fmla="*/ 730 w 1190"/>
                <a:gd name="T37" fmla="*/ 67 h 1189"/>
                <a:gd name="T38" fmla="*/ 966 w 1190"/>
                <a:gd name="T39" fmla="*/ 109 h 1189"/>
                <a:gd name="T40" fmla="*/ 1118 w 1190"/>
                <a:gd name="T41" fmla="*/ 139 h 1189"/>
                <a:gd name="T42" fmla="*/ 1164 w 1190"/>
                <a:gd name="T43" fmla="*/ 146 h 1189"/>
                <a:gd name="T44" fmla="*/ 1187 w 1190"/>
                <a:gd name="T45" fmla="*/ 178 h 1189"/>
                <a:gd name="T46" fmla="*/ 1170 w 1190"/>
                <a:gd name="T47" fmla="*/ 281 h 1189"/>
                <a:gd name="T48" fmla="*/ 1135 w 1190"/>
                <a:gd name="T49" fmla="*/ 471 h 1189"/>
                <a:gd name="T50" fmla="*/ 1094 w 1190"/>
                <a:gd name="T51" fmla="*/ 695 h 1189"/>
                <a:gd name="T52" fmla="*/ 1051 w 1190"/>
                <a:gd name="T53" fmla="*/ 932 h 1189"/>
                <a:gd name="T54" fmla="*/ 1047 w 1190"/>
                <a:gd name="T55" fmla="*/ 954 h 1189"/>
                <a:gd name="T56" fmla="*/ 1027 w 1190"/>
                <a:gd name="T57" fmla="*/ 967 h 1189"/>
                <a:gd name="T58" fmla="*/ 786 w 1190"/>
                <a:gd name="T59" fmla="*/ 921 h 1189"/>
                <a:gd name="T60" fmla="*/ 733 w 1190"/>
                <a:gd name="T61" fmla="*/ 913 h 1189"/>
                <a:gd name="T62" fmla="*/ 717 w 1190"/>
                <a:gd name="T63" fmla="*/ 929 h 1189"/>
                <a:gd name="T64" fmla="*/ 729 w 1190"/>
                <a:gd name="T65" fmla="*/ 1008 h 1189"/>
                <a:gd name="T66" fmla="*/ 647 w 1190"/>
                <a:gd name="T67" fmla="*/ 1165 h 1189"/>
                <a:gd name="T68" fmla="*/ 493 w 1190"/>
                <a:gd name="T69" fmla="*/ 1086 h 1189"/>
                <a:gd name="T70" fmla="*/ 510 w 1190"/>
                <a:gd name="T71" fmla="*/ 966 h 1189"/>
                <a:gd name="T72" fmla="*/ 554 w 1190"/>
                <a:gd name="T73" fmla="*/ 880 h 1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90" h="1189">
                  <a:moveTo>
                    <a:pt x="554" y="880"/>
                  </a:moveTo>
                  <a:cubicBezTo>
                    <a:pt x="527" y="874"/>
                    <a:pt x="504" y="868"/>
                    <a:pt x="480" y="864"/>
                  </a:cubicBezTo>
                  <a:cubicBezTo>
                    <a:pt x="422" y="853"/>
                    <a:pt x="365" y="842"/>
                    <a:pt x="307" y="832"/>
                  </a:cubicBezTo>
                  <a:cubicBezTo>
                    <a:pt x="289" y="829"/>
                    <a:pt x="272" y="826"/>
                    <a:pt x="254" y="824"/>
                  </a:cubicBezTo>
                  <a:cubicBezTo>
                    <a:pt x="233" y="821"/>
                    <a:pt x="229" y="809"/>
                    <a:pt x="233" y="790"/>
                  </a:cubicBezTo>
                  <a:cubicBezTo>
                    <a:pt x="243" y="740"/>
                    <a:pt x="254" y="690"/>
                    <a:pt x="263" y="640"/>
                  </a:cubicBezTo>
                  <a:cubicBezTo>
                    <a:pt x="271" y="595"/>
                    <a:pt x="278" y="551"/>
                    <a:pt x="286" y="506"/>
                  </a:cubicBezTo>
                  <a:cubicBezTo>
                    <a:pt x="289" y="489"/>
                    <a:pt x="283" y="484"/>
                    <a:pt x="267" y="487"/>
                  </a:cubicBezTo>
                  <a:cubicBezTo>
                    <a:pt x="239" y="491"/>
                    <a:pt x="212" y="495"/>
                    <a:pt x="184" y="499"/>
                  </a:cubicBezTo>
                  <a:cubicBezTo>
                    <a:pt x="98" y="510"/>
                    <a:pt x="0" y="440"/>
                    <a:pt x="33" y="334"/>
                  </a:cubicBezTo>
                  <a:cubicBezTo>
                    <a:pt x="45" y="296"/>
                    <a:pt x="75" y="274"/>
                    <a:pt x="113" y="263"/>
                  </a:cubicBezTo>
                  <a:cubicBezTo>
                    <a:pt x="157" y="249"/>
                    <a:pt x="197" y="258"/>
                    <a:pt x="236" y="280"/>
                  </a:cubicBezTo>
                  <a:cubicBezTo>
                    <a:pt x="262" y="295"/>
                    <a:pt x="289" y="308"/>
                    <a:pt x="320" y="324"/>
                  </a:cubicBezTo>
                  <a:cubicBezTo>
                    <a:pt x="326" y="295"/>
                    <a:pt x="332" y="269"/>
                    <a:pt x="337" y="242"/>
                  </a:cubicBezTo>
                  <a:cubicBezTo>
                    <a:pt x="348" y="184"/>
                    <a:pt x="359" y="126"/>
                    <a:pt x="370" y="68"/>
                  </a:cubicBezTo>
                  <a:cubicBezTo>
                    <a:pt x="373" y="52"/>
                    <a:pt x="374" y="36"/>
                    <a:pt x="377" y="20"/>
                  </a:cubicBezTo>
                  <a:cubicBezTo>
                    <a:pt x="379" y="6"/>
                    <a:pt x="383" y="0"/>
                    <a:pt x="401" y="4"/>
                  </a:cubicBezTo>
                  <a:cubicBezTo>
                    <a:pt x="457" y="16"/>
                    <a:pt x="513" y="26"/>
                    <a:pt x="569" y="36"/>
                  </a:cubicBezTo>
                  <a:cubicBezTo>
                    <a:pt x="623" y="46"/>
                    <a:pt x="676" y="57"/>
                    <a:pt x="730" y="67"/>
                  </a:cubicBezTo>
                  <a:cubicBezTo>
                    <a:pt x="809" y="81"/>
                    <a:pt x="887" y="95"/>
                    <a:pt x="966" y="109"/>
                  </a:cubicBezTo>
                  <a:cubicBezTo>
                    <a:pt x="1017" y="119"/>
                    <a:pt x="1067" y="130"/>
                    <a:pt x="1118" y="139"/>
                  </a:cubicBezTo>
                  <a:cubicBezTo>
                    <a:pt x="1133" y="142"/>
                    <a:pt x="1149" y="143"/>
                    <a:pt x="1164" y="146"/>
                  </a:cubicBezTo>
                  <a:cubicBezTo>
                    <a:pt x="1188" y="151"/>
                    <a:pt x="1190" y="154"/>
                    <a:pt x="1187" y="178"/>
                  </a:cubicBezTo>
                  <a:cubicBezTo>
                    <a:pt x="1182" y="213"/>
                    <a:pt x="1176" y="247"/>
                    <a:pt x="1170" y="281"/>
                  </a:cubicBezTo>
                  <a:cubicBezTo>
                    <a:pt x="1159" y="344"/>
                    <a:pt x="1146" y="408"/>
                    <a:pt x="1135" y="471"/>
                  </a:cubicBezTo>
                  <a:cubicBezTo>
                    <a:pt x="1121" y="546"/>
                    <a:pt x="1107" y="620"/>
                    <a:pt x="1094" y="695"/>
                  </a:cubicBezTo>
                  <a:cubicBezTo>
                    <a:pt x="1080" y="774"/>
                    <a:pt x="1066" y="853"/>
                    <a:pt x="1051" y="932"/>
                  </a:cubicBezTo>
                  <a:cubicBezTo>
                    <a:pt x="1050" y="940"/>
                    <a:pt x="1048" y="947"/>
                    <a:pt x="1047" y="954"/>
                  </a:cubicBezTo>
                  <a:cubicBezTo>
                    <a:pt x="1045" y="966"/>
                    <a:pt x="1038" y="969"/>
                    <a:pt x="1027" y="967"/>
                  </a:cubicBezTo>
                  <a:cubicBezTo>
                    <a:pt x="947" y="952"/>
                    <a:pt x="866" y="936"/>
                    <a:pt x="786" y="921"/>
                  </a:cubicBezTo>
                  <a:cubicBezTo>
                    <a:pt x="768" y="918"/>
                    <a:pt x="750" y="916"/>
                    <a:pt x="733" y="913"/>
                  </a:cubicBezTo>
                  <a:cubicBezTo>
                    <a:pt x="720" y="910"/>
                    <a:pt x="716" y="917"/>
                    <a:pt x="717" y="929"/>
                  </a:cubicBezTo>
                  <a:cubicBezTo>
                    <a:pt x="721" y="955"/>
                    <a:pt x="723" y="982"/>
                    <a:pt x="729" y="1008"/>
                  </a:cubicBezTo>
                  <a:cubicBezTo>
                    <a:pt x="741" y="1069"/>
                    <a:pt x="705" y="1145"/>
                    <a:pt x="647" y="1165"/>
                  </a:cubicBezTo>
                  <a:cubicBezTo>
                    <a:pt x="580" y="1189"/>
                    <a:pt x="518" y="1160"/>
                    <a:pt x="493" y="1086"/>
                  </a:cubicBezTo>
                  <a:cubicBezTo>
                    <a:pt x="479" y="1043"/>
                    <a:pt x="489" y="1004"/>
                    <a:pt x="510" y="966"/>
                  </a:cubicBezTo>
                  <a:cubicBezTo>
                    <a:pt x="524" y="939"/>
                    <a:pt x="538" y="912"/>
                    <a:pt x="554" y="88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282F39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2467184" y="4634500"/>
              <a:ext cx="1486008" cy="939362"/>
            </a:xfrm>
            <a:custGeom>
              <a:avLst/>
              <a:gdLst>
                <a:gd name="T0" fmla="*/ 637 w 1419"/>
                <a:gd name="T1" fmla="*/ 22 h 884"/>
                <a:gd name="T2" fmla="*/ 617 w 1419"/>
                <a:gd name="T3" fmla="*/ 81 h 884"/>
                <a:gd name="T4" fmla="*/ 673 w 1419"/>
                <a:gd name="T5" fmla="*/ 287 h 884"/>
                <a:gd name="T6" fmla="*/ 835 w 1419"/>
                <a:gd name="T7" fmla="*/ 267 h 884"/>
                <a:gd name="T8" fmla="*/ 879 w 1419"/>
                <a:gd name="T9" fmla="*/ 102 h 884"/>
                <a:gd name="T10" fmla="*/ 881 w 1419"/>
                <a:gd name="T11" fmla="*/ 47 h 884"/>
                <a:gd name="T12" fmla="*/ 895 w 1419"/>
                <a:gd name="T13" fmla="*/ 39 h 884"/>
                <a:gd name="T14" fmla="*/ 1142 w 1419"/>
                <a:gd name="T15" fmla="*/ 55 h 884"/>
                <a:gd name="T16" fmla="*/ 1157 w 1419"/>
                <a:gd name="T17" fmla="*/ 75 h 884"/>
                <a:gd name="T18" fmla="*/ 1141 w 1419"/>
                <a:gd name="T19" fmla="*/ 321 h 884"/>
                <a:gd name="T20" fmla="*/ 1139 w 1419"/>
                <a:gd name="T21" fmla="*/ 365 h 884"/>
                <a:gd name="T22" fmla="*/ 1160 w 1419"/>
                <a:gd name="T23" fmla="*/ 383 h 884"/>
                <a:gd name="T24" fmla="*/ 1239 w 1419"/>
                <a:gd name="T25" fmla="*/ 364 h 884"/>
                <a:gd name="T26" fmla="*/ 1409 w 1419"/>
                <a:gd name="T27" fmla="*/ 465 h 884"/>
                <a:gd name="T28" fmla="*/ 1341 w 1419"/>
                <a:gd name="T29" fmla="*/ 587 h 884"/>
                <a:gd name="T30" fmla="*/ 1200 w 1419"/>
                <a:gd name="T31" fmla="*/ 583 h 884"/>
                <a:gd name="T32" fmla="*/ 1146 w 1419"/>
                <a:gd name="T33" fmla="*/ 562 h 884"/>
                <a:gd name="T34" fmla="*/ 1126 w 1419"/>
                <a:gd name="T35" fmla="*/ 576 h 884"/>
                <a:gd name="T36" fmla="*/ 1109 w 1419"/>
                <a:gd name="T37" fmla="*/ 801 h 884"/>
                <a:gd name="T38" fmla="*/ 1105 w 1419"/>
                <a:gd name="T39" fmla="*/ 863 h 884"/>
                <a:gd name="T40" fmla="*/ 1082 w 1419"/>
                <a:gd name="T41" fmla="*/ 882 h 884"/>
                <a:gd name="T42" fmla="*/ 804 w 1419"/>
                <a:gd name="T43" fmla="*/ 863 h 884"/>
                <a:gd name="T44" fmla="*/ 427 w 1419"/>
                <a:gd name="T45" fmla="*/ 838 h 884"/>
                <a:gd name="T46" fmla="*/ 300 w 1419"/>
                <a:gd name="T47" fmla="*/ 831 h 884"/>
                <a:gd name="T48" fmla="*/ 278 w 1419"/>
                <a:gd name="T49" fmla="*/ 806 h 884"/>
                <a:gd name="T50" fmla="*/ 296 w 1419"/>
                <a:gd name="T51" fmla="*/ 530 h 884"/>
                <a:gd name="T52" fmla="*/ 265 w 1419"/>
                <a:gd name="T53" fmla="*/ 504 h 884"/>
                <a:gd name="T54" fmla="*/ 194 w 1419"/>
                <a:gd name="T55" fmla="*/ 521 h 884"/>
                <a:gd name="T56" fmla="*/ 47 w 1419"/>
                <a:gd name="T57" fmla="*/ 474 h 884"/>
                <a:gd name="T58" fmla="*/ 87 w 1419"/>
                <a:gd name="T59" fmla="*/ 300 h 884"/>
                <a:gd name="T60" fmla="*/ 239 w 1419"/>
                <a:gd name="T61" fmla="*/ 306 h 884"/>
                <a:gd name="T62" fmla="*/ 289 w 1419"/>
                <a:gd name="T63" fmla="*/ 325 h 884"/>
                <a:gd name="T64" fmla="*/ 309 w 1419"/>
                <a:gd name="T65" fmla="*/ 311 h 884"/>
                <a:gd name="T66" fmla="*/ 321 w 1419"/>
                <a:gd name="T67" fmla="*/ 161 h 884"/>
                <a:gd name="T68" fmla="*/ 330 w 1419"/>
                <a:gd name="T69" fmla="*/ 20 h 884"/>
                <a:gd name="T70" fmla="*/ 349 w 1419"/>
                <a:gd name="T71" fmla="*/ 1 h 884"/>
                <a:gd name="T72" fmla="*/ 628 w 1419"/>
                <a:gd name="T73" fmla="*/ 19 h 884"/>
                <a:gd name="T74" fmla="*/ 637 w 1419"/>
                <a:gd name="T75" fmla="*/ 22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19" h="884">
                  <a:moveTo>
                    <a:pt x="637" y="22"/>
                  </a:moveTo>
                  <a:cubicBezTo>
                    <a:pt x="630" y="43"/>
                    <a:pt x="626" y="63"/>
                    <a:pt x="617" y="81"/>
                  </a:cubicBezTo>
                  <a:cubicBezTo>
                    <a:pt x="582" y="156"/>
                    <a:pt x="603" y="244"/>
                    <a:pt x="673" y="287"/>
                  </a:cubicBezTo>
                  <a:cubicBezTo>
                    <a:pt x="725" y="318"/>
                    <a:pt x="788" y="314"/>
                    <a:pt x="835" y="267"/>
                  </a:cubicBezTo>
                  <a:cubicBezTo>
                    <a:pt x="881" y="222"/>
                    <a:pt x="896" y="167"/>
                    <a:pt x="879" y="102"/>
                  </a:cubicBezTo>
                  <a:cubicBezTo>
                    <a:pt x="874" y="85"/>
                    <a:pt x="879" y="66"/>
                    <a:pt x="881" y="47"/>
                  </a:cubicBezTo>
                  <a:cubicBezTo>
                    <a:pt x="881" y="44"/>
                    <a:pt x="890" y="38"/>
                    <a:pt x="895" y="39"/>
                  </a:cubicBezTo>
                  <a:cubicBezTo>
                    <a:pt x="977" y="44"/>
                    <a:pt x="1060" y="50"/>
                    <a:pt x="1142" y="55"/>
                  </a:cubicBezTo>
                  <a:cubicBezTo>
                    <a:pt x="1156" y="56"/>
                    <a:pt x="1158" y="64"/>
                    <a:pt x="1157" y="75"/>
                  </a:cubicBezTo>
                  <a:cubicBezTo>
                    <a:pt x="1151" y="157"/>
                    <a:pt x="1146" y="239"/>
                    <a:pt x="1141" y="321"/>
                  </a:cubicBezTo>
                  <a:cubicBezTo>
                    <a:pt x="1140" y="335"/>
                    <a:pt x="1140" y="350"/>
                    <a:pt x="1139" y="365"/>
                  </a:cubicBezTo>
                  <a:cubicBezTo>
                    <a:pt x="1137" y="382"/>
                    <a:pt x="1145" y="387"/>
                    <a:pt x="1160" y="383"/>
                  </a:cubicBezTo>
                  <a:cubicBezTo>
                    <a:pt x="1186" y="377"/>
                    <a:pt x="1212" y="369"/>
                    <a:pt x="1239" y="364"/>
                  </a:cubicBezTo>
                  <a:cubicBezTo>
                    <a:pt x="1317" y="349"/>
                    <a:pt x="1391" y="383"/>
                    <a:pt x="1409" y="465"/>
                  </a:cubicBezTo>
                  <a:cubicBezTo>
                    <a:pt x="1419" y="511"/>
                    <a:pt x="1386" y="566"/>
                    <a:pt x="1341" y="587"/>
                  </a:cubicBezTo>
                  <a:cubicBezTo>
                    <a:pt x="1293" y="610"/>
                    <a:pt x="1246" y="602"/>
                    <a:pt x="1200" y="583"/>
                  </a:cubicBezTo>
                  <a:cubicBezTo>
                    <a:pt x="1182" y="576"/>
                    <a:pt x="1164" y="569"/>
                    <a:pt x="1146" y="562"/>
                  </a:cubicBezTo>
                  <a:cubicBezTo>
                    <a:pt x="1132" y="556"/>
                    <a:pt x="1127" y="561"/>
                    <a:pt x="1126" y="576"/>
                  </a:cubicBezTo>
                  <a:cubicBezTo>
                    <a:pt x="1121" y="651"/>
                    <a:pt x="1115" y="726"/>
                    <a:pt x="1109" y="801"/>
                  </a:cubicBezTo>
                  <a:cubicBezTo>
                    <a:pt x="1108" y="822"/>
                    <a:pt x="1105" y="842"/>
                    <a:pt x="1105" y="863"/>
                  </a:cubicBezTo>
                  <a:cubicBezTo>
                    <a:pt x="1105" y="879"/>
                    <a:pt x="1098" y="884"/>
                    <a:pt x="1082" y="882"/>
                  </a:cubicBezTo>
                  <a:cubicBezTo>
                    <a:pt x="989" y="875"/>
                    <a:pt x="897" y="870"/>
                    <a:pt x="804" y="863"/>
                  </a:cubicBezTo>
                  <a:cubicBezTo>
                    <a:pt x="679" y="855"/>
                    <a:pt x="553" y="846"/>
                    <a:pt x="427" y="838"/>
                  </a:cubicBezTo>
                  <a:cubicBezTo>
                    <a:pt x="385" y="835"/>
                    <a:pt x="342" y="832"/>
                    <a:pt x="300" y="831"/>
                  </a:cubicBezTo>
                  <a:cubicBezTo>
                    <a:pt x="281" y="830"/>
                    <a:pt x="276" y="824"/>
                    <a:pt x="278" y="806"/>
                  </a:cubicBezTo>
                  <a:cubicBezTo>
                    <a:pt x="284" y="714"/>
                    <a:pt x="290" y="622"/>
                    <a:pt x="296" y="530"/>
                  </a:cubicBezTo>
                  <a:cubicBezTo>
                    <a:pt x="298" y="498"/>
                    <a:pt x="297" y="497"/>
                    <a:pt x="265" y="504"/>
                  </a:cubicBezTo>
                  <a:cubicBezTo>
                    <a:pt x="241" y="509"/>
                    <a:pt x="217" y="516"/>
                    <a:pt x="194" y="521"/>
                  </a:cubicBezTo>
                  <a:cubicBezTo>
                    <a:pt x="135" y="535"/>
                    <a:pt x="85" y="520"/>
                    <a:pt x="47" y="474"/>
                  </a:cubicBezTo>
                  <a:cubicBezTo>
                    <a:pt x="0" y="419"/>
                    <a:pt x="22" y="332"/>
                    <a:pt x="87" y="300"/>
                  </a:cubicBezTo>
                  <a:cubicBezTo>
                    <a:pt x="140" y="274"/>
                    <a:pt x="189" y="285"/>
                    <a:pt x="239" y="306"/>
                  </a:cubicBezTo>
                  <a:cubicBezTo>
                    <a:pt x="255" y="313"/>
                    <a:pt x="272" y="319"/>
                    <a:pt x="289" y="325"/>
                  </a:cubicBezTo>
                  <a:cubicBezTo>
                    <a:pt x="303" y="330"/>
                    <a:pt x="308" y="325"/>
                    <a:pt x="309" y="311"/>
                  </a:cubicBezTo>
                  <a:cubicBezTo>
                    <a:pt x="313" y="261"/>
                    <a:pt x="317" y="211"/>
                    <a:pt x="321" y="161"/>
                  </a:cubicBezTo>
                  <a:cubicBezTo>
                    <a:pt x="325" y="114"/>
                    <a:pt x="328" y="67"/>
                    <a:pt x="330" y="20"/>
                  </a:cubicBezTo>
                  <a:cubicBezTo>
                    <a:pt x="331" y="7"/>
                    <a:pt x="335" y="0"/>
                    <a:pt x="349" y="1"/>
                  </a:cubicBezTo>
                  <a:cubicBezTo>
                    <a:pt x="442" y="8"/>
                    <a:pt x="535" y="13"/>
                    <a:pt x="628" y="19"/>
                  </a:cubicBezTo>
                  <a:cubicBezTo>
                    <a:pt x="630" y="19"/>
                    <a:pt x="632" y="20"/>
                    <a:pt x="637" y="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282F39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2533" name="Freeform 7"/>
            <p:cNvSpPr>
              <a:spLocks/>
            </p:cNvSpPr>
            <p:nvPr/>
          </p:nvSpPr>
          <p:spPr bwMode="auto">
            <a:xfrm>
              <a:off x="3989050" y="3097333"/>
              <a:ext cx="1246253" cy="1276763"/>
            </a:xfrm>
            <a:custGeom>
              <a:avLst/>
              <a:gdLst>
                <a:gd name="T0" fmla="*/ 2147483647 w 1191"/>
                <a:gd name="T1" fmla="*/ 2147483647 h 1203"/>
                <a:gd name="T2" fmla="*/ 2147483647 w 1191"/>
                <a:gd name="T3" fmla="*/ 2147483647 h 1203"/>
                <a:gd name="T4" fmla="*/ 2147483647 w 1191"/>
                <a:gd name="T5" fmla="*/ 2147483647 h 1203"/>
                <a:gd name="T6" fmla="*/ 2147483647 w 1191"/>
                <a:gd name="T7" fmla="*/ 2147483647 h 1203"/>
                <a:gd name="T8" fmla="*/ 2147483647 w 1191"/>
                <a:gd name="T9" fmla="*/ 2147483647 h 1203"/>
                <a:gd name="T10" fmla="*/ 2147483647 w 1191"/>
                <a:gd name="T11" fmla="*/ 2147483647 h 1203"/>
                <a:gd name="T12" fmla="*/ 2147483647 w 1191"/>
                <a:gd name="T13" fmla="*/ 2147483647 h 1203"/>
                <a:gd name="T14" fmla="*/ 2147483647 w 1191"/>
                <a:gd name="T15" fmla="*/ 2147483647 h 1203"/>
                <a:gd name="T16" fmla="*/ 2147483647 w 1191"/>
                <a:gd name="T17" fmla="*/ 2147483647 h 1203"/>
                <a:gd name="T18" fmla="*/ 2147483647 w 1191"/>
                <a:gd name="T19" fmla="*/ 2147483647 h 1203"/>
                <a:gd name="T20" fmla="*/ 2147483647 w 1191"/>
                <a:gd name="T21" fmla="*/ 2147483647 h 1203"/>
                <a:gd name="T22" fmla="*/ 2147483647 w 1191"/>
                <a:gd name="T23" fmla="*/ 2147483647 h 1203"/>
                <a:gd name="T24" fmla="*/ 2147483647 w 1191"/>
                <a:gd name="T25" fmla="*/ 2147483647 h 1203"/>
                <a:gd name="T26" fmla="*/ 2147483647 w 1191"/>
                <a:gd name="T27" fmla="*/ 2147483647 h 1203"/>
                <a:gd name="T28" fmla="*/ 2147483647 w 1191"/>
                <a:gd name="T29" fmla="*/ 2147483647 h 1203"/>
                <a:gd name="T30" fmla="*/ 2147483647 w 1191"/>
                <a:gd name="T31" fmla="*/ 2147483647 h 1203"/>
                <a:gd name="T32" fmla="*/ 2147483647 w 1191"/>
                <a:gd name="T33" fmla="*/ 2147483647 h 1203"/>
                <a:gd name="T34" fmla="*/ 2147483647 w 1191"/>
                <a:gd name="T35" fmla="*/ 2147483647 h 1203"/>
                <a:gd name="T36" fmla="*/ 2147483647 w 1191"/>
                <a:gd name="T37" fmla="*/ 2147483647 h 1203"/>
                <a:gd name="T38" fmla="*/ 2147483647 w 1191"/>
                <a:gd name="T39" fmla="*/ 2147483647 h 1203"/>
                <a:gd name="T40" fmla="*/ 2147483647 w 1191"/>
                <a:gd name="T41" fmla="*/ 2147483647 h 1203"/>
                <a:gd name="T42" fmla="*/ 2147483647 w 1191"/>
                <a:gd name="T43" fmla="*/ 2147483647 h 1203"/>
                <a:gd name="T44" fmla="*/ 2147483647 w 1191"/>
                <a:gd name="T45" fmla="*/ 2147483647 h 1203"/>
                <a:gd name="T46" fmla="*/ 2147483647 w 1191"/>
                <a:gd name="T47" fmla="*/ 2147483647 h 1203"/>
                <a:gd name="T48" fmla="*/ 2147483647 w 1191"/>
                <a:gd name="T49" fmla="*/ 2147483647 h 1203"/>
                <a:gd name="T50" fmla="*/ 2147483647 w 1191"/>
                <a:gd name="T51" fmla="*/ 2147483647 h 1203"/>
                <a:gd name="T52" fmla="*/ 2147483647 w 1191"/>
                <a:gd name="T53" fmla="*/ 2147483647 h 1203"/>
                <a:gd name="T54" fmla="*/ 2147483647 w 1191"/>
                <a:gd name="T55" fmla="*/ 2147483647 h 1203"/>
                <a:gd name="T56" fmla="*/ 2147483647 w 1191"/>
                <a:gd name="T57" fmla="*/ 2147483647 h 1203"/>
                <a:gd name="T58" fmla="*/ 2147483647 w 1191"/>
                <a:gd name="T59" fmla="*/ 2147483647 h 1203"/>
                <a:gd name="T60" fmla="*/ 2147483647 w 1191"/>
                <a:gd name="T61" fmla="*/ 2147483647 h 1203"/>
                <a:gd name="T62" fmla="*/ 2147483647 w 1191"/>
                <a:gd name="T63" fmla="*/ 2147483647 h 1203"/>
                <a:gd name="T64" fmla="*/ 2147483647 w 1191"/>
                <a:gd name="T65" fmla="*/ 2147483647 h 1203"/>
                <a:gd name="T66" fmla="*/ 2147483647 w 1191"/>
                <a:gd name="T67" fmla="*/ 2147483647 h 1203"/>
                <a:gd name="T68" fmla="*/ 2147483647 w 1191"/>
                <a:gd name="T69" fmla="*/ 2147483647 h 1203"/>
                <a:gd name="T70" fmla="*/ 2147483647 w 1191"/>
                <a:gd name="T71" fmla="*/ 2147483647 h 1203"/>
                <a:gd name="T72" fmla="*/ 2147483647 w 1191"/>
                <a:gd name="T73" fmla="*/ 2147483647 h 1203"/>
                <a:gd name="T74" fmla="*/ 2147483647 w 1191"/>
                <a:gd name="T75" fmla="*/ 2147483647 h 1203"/>
                <a:gd name="T76" fmla="*/ 2147483647 w 1191"/>
                <a:gd name="T77" fmla="*/ 2147483647 h 1203"/>
                <a:gd name="T78" fmla="*/ 2147483647 w 1191"/>
                <a:gd name="T79" fmla="*/ 2147483647 h 1203"/>
                <a:gd name="T80" fmla="*/ 2147483647 w 1191"/>
                <a:gd name="T81" fmla="*/ 2147483647 h 120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91"/>
                <a:gd name="T124" fmla="*/ 0 h 1203"/>
                <a:gd name="T125" fmla="*/ 1191 w 1191"/>
                <a:gd name="T126" fmla="*/ 1203 h 120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91" h="1203">
                  <a:moveTo>
                    <a:pt x="306" y="281"/>
                  </a:moveTo>
                  <a:cubicBezTo>
                    <a:pt x="315" y="268"/>
                    <a:pt x="322" y="257"/>
                    <a:pt x="328" y="246"/>
                  </a:cubicBezTo>
                  <a:cubicBezTo>
                    <a:pt x="368" y="174"/>
                    <a:pt x="407" y="101"/>
                    <a:pt x="446" y="29"/>
                  </a:cubicBezTo>
                  <a:cubicBezTo>
                    <a:pt x="448" y="26"/>
                    <a:pt x="451" y="23"/>
                    <a:pt x="453" y="19"/>
                  </a:cubicBezTo>
                  <a:cubicBezTo>
                    <a:pt x="460" y="0"/>
                    <a:pt x="469" y="0"/>
                    <a:pt x="487" y="10"/>
                  </a:cubicBezTo>
                  <a:cubicBezTo>
                    <a:pt x="559" y="51"/>
                    <a:pt x="632" y="90"/>
                    <a:pt x="705" y="130"/>
                  </a:cubicBezTo>
                  <a:cubicBezTo>
                    <a:pt x="711" y="133"/>
                    <a:pt x="717" y="138"/>
                    <a:pt x="726" y="144"/>
                  </a:cubicBezTo>
                  <a:cubicBezTo>
                    <a:pt x="708" y="162"/>
                    <a:pt x="692" y="180"/>
                    <a:pt x="674" y="196"/>
                  </a:cubicBezTo>
                  <a:cubicBezTo>
                    <a:pt x="625" y="242"/>
                    <a:pt x="610" y="322"/>
                    <a:pt x="638" y="377"/>
                  </a:cubicBezTo>
                  <a:cubicBezTo>
                    <a:pt x="659" y="420"/>
                    <a:pt x="687" y="452"/>
                    <a:pt x="733" y="463"/>
                  </a:cubicBezTo>
                  <a:cubicBezTo>
                    <a:pt x="793" y="479"/>
                    <a:pt x="864" y="445"/>
                    <a:pt x="895" y="391"/>
                  </a:cubicBezTo>
                  <a:cubicBezTo>
                    <a:pt x="917" y="353"/>
                    <a:pt x="921" y="312"/>
                    <a:pt x="930" y="271"/>
                  </a:cubicBezTo>
                  <a:cubicBezTo>
                    <a:pt x="931" y="267"/>
                    <a:pt x="932" y="262"/>
                    <a:pt x="934" y="257"/>
                  </a:cubicBezTo>
                  <a:cubicBezTo>
                    <a:pt x="967" y="275"/>
                    <a:pt x="1000" y="292"/>
                    <a:pt x="1032" y="309"/>
                  </a:cubicBezTo>
                  <a:cubicBezTo>
                    <a:pt x="1080" y="336"/>
                    <a:pt x="1127" y="363"/>
                    <a:pt x="1175" y="389"/>
                  </a:cubicBezTo>
                  <a:cubicBezTo>
                    <a:pt x="1187" y="396"/>
                    <a:pt x="1191" y="401"/>
                    <a:pt x="1183" y="415"/>
                  </a:cubicBezTo>
                  <a:cubicBezTo>
                    <a:pt x="1149" y="475"/>
                    <a:pt x="1116" y="535"/>
                    <a:pt x="1083" y="596"/>
                  </a:cubicBezTo>
                  <a:cubicBezTo>
                    <a:pt x="1056" y="646"/>
                    <a:pt x="1028" y="696"/>
                    <a:pt x="1001" y="746"/>
                  </a:cubicBezTo>
                  <a:cubicBezTo>
                    <a:pt x="969" y="804"/>
                    <a:pt x="936" y="863"/>
                    <a:pt x="904" y="922"/>
                  </a:cubicBezTo>
                  <a:cubicBezTo>
                    <a:pt x="871" y="983"/>
                    <a:pt x="836" y="1043"/>
                    <a:pt x="804" y="1105"/>
                  </a:cubicBezTo>
                  <a:cubicBezTo>
                    <a:pt x="796" y="1122"/>
                    <a:pt x="787" y="1121"/>
                    <a:pt x="775" y="1114"/>
                  </a:cubicBezTo>
                  <a:cubicBezTo>
                    <a:pt x="695" y="1070"/>
                    <a:pt x="615" y="1025"/>
                    <a:pt x="535" y="981"/>
                  </a:cubicBezTo>
                  <a:cubicBezTo>
                    <a:pt x="530" y="978"/>
                    <a:pt x="524" y="975"/>
                    <a:pt x="519" y="973"/>
                  </a:cubicBezTo>
                  <a:cubicBezTo>
                    <a:pt x="505" y="965"/>
                    <a:pt x="499" y="967"/>
                    <a:pt x="495" y="985"/>
                  </a:cubicBezTo>
                  <a:cubicBezTo>
                    <a:pt x="486" y="1027"/>
                    <a:pt x="478" y="1071"/>
                    <a:pt x="461" y="1111"/>
                  </a:cubicBezTo>
                  <a:cubicBezTo>
                    <a:pt x="435" y="1175"/>
                    <a:pt x="348" y="1203"/>
                    <a:pt x="289" y="1169"/>
                  </a:cubicBezTo>
                  <a:cubicBezTo>
                    <a:pt x="247" y="1145"/>
                    <a:pt x="226" y="1096"/>
                    <a:pt x="233" y="1047"/>
                  </a:cubicBezTo>
                  <a:cubicBezTo>
                    <a:pt x="239" y="1010"/>
                    <a:pt x="256" y="978"/>
                    <a:pt x="284" y="953"/>
                  </a:cubicBezTo>
                  <a:cubicBezTo>
                    <a:pt x="303" y="935"/>
                    <a:pt x="322" y="915"/>
                    <a:pt x="342" y="898"/>
                  </a:cubicBezTo>
                  <a:cubicBezTo>
                    <a:pt x="355" y="886"/>
                    <a:pt x="352" y="880"/>
                    <a:pt x="338" y="873"/>
                  </a:cubicBezTo>
                  <a:cubicBezTo>
                    <a:pt x="290" y="846"/>
                    <a:pt x="241" y="819"/>
                    <a:pt x="192" y="793"/>
                  </a:cubicBezTo>
                  <a:cubicBezTo>
                    <a:pt x="154" y="772"/>
                    <a:pt x="116" y="750"/>
                    <a:pt x="77" y="729"/>
                  </a:cubicBezTo>
                  <a:cubicBezTo>
                    <a:pt x="68" y="724"/>
                    <a:pt x="67" y="720"/>
                    <a:pt x="72" y="710"/>
                  </a:cubicBezTo>
                  <a:cubicBezTo>
                    <a:pt x="121" y="622"/>
                    <a:pt x="170" y="533"/>
                    <a:pt x="219" y="444"/>
                  </a:cubicBezTo>
                  <a:cubicBezTo>
                    <a:pt x="226" y="432"/>
                    <a:pt x="223" y="425"/>
                    <a:pt x="209" y="422"/>
                  </a:cubicBezTo>
                  <a:cubicBezTo>
                    <a:pt x="171" y="414"/>
                    <a:pt x="131" y="408"/>
                    <a:pt x="94" y="395"/>
                  </a:cubicBezTo>
                  <a:cubicBezTo>
                    <a:pt x="49" y="380"/>
                    <a:pt x="19" y="347"/>
                    <a:pt x="9" y="299"/>
                  </a:cubicBezTo>
                  <a:cubicBezTo>
                    <a:pt x="0" y="256"/>
                    <a:pt x="10" y="218"/>
                    <a:pt x="44" y="188"/>
                  </a:cubicBezTo>
                  <a:cubicBezTo>
                    <a:pt x="80" y="156"/>
                    <a:pt x="135" y="153"/>
                    <a:pt x="179" y="170"/>
                  </a:cubicBezTo>
                  <a:cubicBezTo>
                    <a:pt x="225" y="187"/>
                    <a:pt x="251" y="228"/>
                    <a:pt x="284" y="260"/>
                  </a:cubicBezTo>
                  <a:cubicBezTo>
                    <a:pt x="290" y="266"/>
                    <a:pt x="296" y="272"/>
                    <a:pt x="306" y="281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282F39"/>
                </a:solidFill>
                <a:latin typeface="Calibri" pitchFamily="34" charset="0"/>
              </a:endParaRPr>
            </a:p>
          </p:txBody>
        </p:sp>
        <p:sp>
          <p:nvSpPr>
            <p:cNvPr id="22534" name="Freeform 8"/>
            <p:cNvSpPr>
              <a:spLocks/>
            </p:cNvSpPr>
            <p:nvPr/>
          </p:nvSpPr>
          <p:spPr bwMode="auto">
            <a:xfrm>
              <a:off x="2529559" y="1844638"/>
              <a:ext cx="1187022" cy="1198544"/>
            </a:xfrm>
            <a:custGeom>
              <a:avLst/>
              <a:gdLst>
                <a:gd name="T0" fmla="*/ 2147483647 w 1134"/>
                <a:gd name="T1" fmla="*/ 2147483647 h 1128"/>
                <a:gd name="T2" fmla="*/ 2147483647 w 1134"/>
                <a:gd name="T3" fmla="*/ 2147483647 h 1128"/>
                <a:gd name="T4" fmla="*/ 2147483647 w 1134"/>
                <a:gd name="T5" fmla="*/ 2147483647 h 1128"/>
                <a:gd name="T6" fmla="*/ 2147483647 w 1134"/>
                <a:gd name="T7" fmla="*/ 2147483647 h 1128"/>
                <a:gd name="T8" fmla="*/ 2147483647 w 1134"/>
                <a:gd name="T9" fmla="*/ 2147483647 h 1128"/>
                <a:gd name="T10" fmla="*/ 2147483647 w 1134"/>
                <a:gd name="T11" fmla="*/ 2147483647 h 1128"/>
                <a:gd name="T12" fmla="*/ 2147483647 w 1134"/>
                <a:gd name="T13" fmla="*/ 2147483647 h 1128"/>
                <a:gd name="T14" fmla="*/ 2147483647 w 1134"/>
                <a:gd name="T15" fmla="*/ 2147483647 h 1128"/>
                <a:gd name="T16" fmla="*/ 2147483647 w 1134"/>
                <a:gd name="T17" fmla="*/ 2147483647 h 1128"/>
                <a:gd name="T18" fmla="*/ 2147483647 w 1134"/>
                <a:gd name="T19" fmla="*/ 2147483647 h 1128"/>
                <a:gd name="T20" fmla="*/ 2147483647 w 1134"/>
                <a:gd name="T21" fmla="*/ 2147483647 h 1128"/>
                <a:gd name="T22" fmla="*/ 2147483647 w 1134"/>
                <a:gd name="T23" fmla="*/ 2147483647 h 1128"/>
                <a:gd name="T24" fmla="*/ 2147483647 w 1134"/>
                <a:gd name="T25" fmla="*/ 2147483647 h 1128"/>
                <a:gd name="T26" fmla="*/ 2147483647 w 1134"/>
                <a:gd name="T27" fmla="*/ 2147483647 h 1128"/>
                <a:gd name="T28" fmla="*/ 2147483647 w 1134"/>
                <a:gd name="T29" fmla="*/ 2147483647 h 1128"/>
                <a:gd name="T30" fmla="*/ 2147483647 w 1134"/>
                <a:gd name="T31" fmla="*/ 2147483647 h 1128"/>
                <a:gd name="T32" fmla="*/ 2147483647 w 1134"/>
                <a:gd name="T33" fmla="*/ 2147483647 h 1128"/>
                <a:gd name="T34" fmla="*/ 2147483647 w 1134"/>
                <a:gd name="T35" fmla="*/ 2147483647 h 1128"/>
                <a:gd name="T36" fmla="*/ 2147483647 w 1134"/>
                <a:gd name="T37" fmla="*/ 2147483647 h 1128"/>
                <a:gd name="T38" fmla="*/ 2147483647 w 1134"/>
                <a:gd name="T39" fmla="*/ 2147483647 h 1128"/>
                <a:gd name="T40" fmla="*/ 2147483647 w 1134"/>
                <a:gd name="T41" fmla="*/ 2147483647 h 1128"/>
                <a:gd name="T42" fmla="*/ 2147483647 w 1134"/>
                <a:gd name="T43" fmla="*/ 2147483647 h 1128"/>
                <a:gd name="T44" fmla="*/ 2147483647 w 1134"/>
                <a:gd name="T45" fmla="*/ 2147483647 h 1128"/>
                <a:gd name="T46" fmla="*/ 2147483647 w 1134"/>
                <a:gd name="T47" fmla="*/ 2147483647 h 1128"/>
                <a:gd name="T48" fmla="*/ 2147483647 w 1134"/>
                <a:gd name="T49" fmla="*/ 2147483647 h 1128"/>
                <a:gd name="T50" fmla="*/ 2147483647 w 1134"/>
                <a:gd name="T51" fmla="*/ 2147483647 h 1128"/>
                <a:gd name="T52" fmla="*/ 2147483647 w 1134"/>
                <a:gd name="T53" fmla="*/ 2147483647 h 1128"/>
                <a:gd name="T54" fmla="*/ 2147483647 w 1134"/>
                <a:gd name="T55" fmla="*/ 2147483647 h 1128"/>
                <a:gd name="T56" fmla="*/ 2147483647 w 1134"/>
                <a:gd name="T57" fmla="*/ 2147483647 h 1128"/>
                <a:gd name="T58" fmla="*/ 2147483647 w 1134"/>
                <a:gd name="T59" fmla="*/ 2147483647 h 1128"/>
                <a:gd name="T60" fmla="*/ 2147483647 w 1134"/>
                <a:gd name="T61" fmla="*/ 2147483647 h 1128"/>
                <a:gd name="T62" fmla="*/ 2147483647 w 1134"/>
                <a:gd name="T63" fmla="*/ 2147483647 h 1128"/>
                <a:gd name="T64" fmla="*/ 2147483647 w 1134"/>
                <a:gd name="T65" fmla="*/ 2147483647 h 1128"/>
                <a:gd name="T66" fmla="*/ 2147483647 w 1134"/>
                <a:gd name="T67" fmla="*/ 2147483647 h 1128"/>
                <a:gd name="T68" fmla="*/ 2147483647 w 1134"/>
                <a:gd name="T69" fmla="*/ 2147483647 h 1128"/>
                <a:gd name="T70" fmla="*/ 2147483647 w 1134"/>
                <a:gd name="T71" fmla="*/ 2147483647 h 1128"/>
                <a:gd name="T72" fmla="*/ 2147483647 w 1134"/>
                <a:gd name="T73" fmla="*/ 2147483647 h 1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134"/>
                <a:gd name="T112" fmla="*/ 0 h 1128"/>
                <a:gd name="T113" fmla="*/ 1134 w 1134"/>
                <a:gd name="T114" fmla="*/ 1128 h 112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134" h="1128">
                  <a:moveTo>
                    <a:pt x="481" y="6"/>
                  </a:moveTo>
                  <a:cubicBezTo>
                    <a:pt x="547" y="6"/>
                    <a:pt x="613" y="7"/>
                    <a:pt x="679" y="6"/>
                  </a:cubicBezTo>
                  <a:cubicBezTo>
                    <a:pt x="732" y="5"/>
                    <a:pt x="785" y="2"/>
                    <a:pt x="838" y="1"/>
                  </a:cubicBezTo>
                  <a:cubicBezTo>
                    <a:pt x="882" y="0"/>
                    <a:pt x="927" y="1"/>
                    <a:pt x="971" y="2"/>
                  </a:cubicBezTo>
                  <a:cubicBezTo>
                    <a:pt x="1017" y="2"/>
                    <a:pt x="1063" y="2"/>
                    <a:pt x="1109" y="1"/>
                  </a:cubicBezTo>
                  <a:cubicBezTo>
                    <a:pt x="1127" y="1"/>
                    <a:pt x="1134" y="6"/>
                    <a:pt x="1133" y="25"/>
                  </a:cubicBezTo>
                  <a:cubicBezTo>
                    <a:pt x="1132" y="111"/>
                    <a:pt x="1133" y="197"/>
                    <a:pt x="1133" y="283"/>
                  </a:cubicBezTo>
                  <a:cubicBezTo>
                    <a:pt x="1133" y="299"/>
                    <a:pt x="1130" y="305"/>
                    <a:pt x="1112" y="299"/>
                  </a:cubicBezTo>
                  <a:cubicBezTo>
                    <a:pt x="1083" y="290"/>
                    <a:pt x="1054" y="280"/>
                    <a:pt x="1024" y="276"/>
                  </a:cubicBezTo>
                  <a:cubicBezTo>
                    <a:pt x="914" y="260"/>
                    <a:pt x="822" y="359"/>
                    <a:pt x="855" y="460"/>
                  </a:cubicBezTo>
                  <a:cubicBezTo>
                    <a:pt x="881" y="539"/>
                    <a:pt x="977" y="581"/>
                    <a:pt x="1051" y="555"/>
                  </a:cubicBezTo>
                  <a:cubicBezTo>
                    <a:pt x="1071" y="548"/>
                    <a:pt x="1092" y="542"/>
                    <a:pt x="1113" y="535"/>
                  </a:cubicBezTo>
                  <a:cubicBezTo>
                    <a:pt x="1126" y="531"/>
                    <a:pt x="1133" y="534"/>
                    <a:pt x="1133" y="550"/>
                  </a:cubicBezTo>
                  <a:cubicBezTo>
                    <a:pt x="1133" y="637"/>
                    <a:pt x="1132" y="723"/>
                    <a:pt x="1133" y="810"/>
                  </a:cubicBezTo>
                  <a:cubicBezTo>
                    <a:pt x="1133" y="827"/>
                    <a:pt x="1124" y="828"/>
                    <a:pt x="1112" y="828"/>
                  </a:cubicBezTo>
                  <a:cubicBezTo>
                    <a:pt x="1017" y="827"/>
                    <a:pt x="922" y="827"/>
                    <a:pt x="828" y="828"/>
                  </a:cubicBezTo>
                  <a:cubicBezTo>
                    <a:pt x="798" y="828"/>
                    <a:pt x="797" y="830"/>
                    <a:pt x="807" y="858"/>
                  </a:cubicBezTo>
                  <a:cubicBezTo>
                    <a:pt x="817" y="890"/>
                    <a:pt x="828" y="923"/>
                    <a:pt x="834" y="956"/>
                  </a:cubicBezTo>
                  <a:cubicBezTo>
                    <a:pt x="845" y="1008"/>
                    <a:pt x="822" y="1071"/>
                    <a:pt x="770" y="1099"/>
                  </a:cubicBezTo>
                  <a:cubicBezTo>
                    <a:pt x="714" y="1128"/>
                    <a:pt x="645" y="1109"/>
                    <a:pt x="613" y="1050"/>
                  </a:cubicBezTo>
                  <a:cubicBezTo>
                    <a:pt x="591" y="1008"/>
                    <a:pt x="590" y="966"/>
                    <a:pt x="606" y="922"/>
                  </a:cubicBezTo>
                  <a:cubicBezTo>
                    <a:pt x="615" y="899"/>
                    <a:pt x="621" y="874"/>
                    <a:pt x="629" y="850"/>
                  </a:cubicBezTo>
                  <a:cubicBezTo>
                    <a:pt x="635" y="831"/>
                    <a:pt x="633" y="828"/>
                    <a:pt x="610" y="828"/>
                  </a:cubicBezTo>
                  <a:cubicBezTo>
                    <a:pt x="519" y="827"/>
                    <a:pt x="428" y="828"/>
                    <a:pt x="337" y="828"/>
                  </a:cubicBezTo>
                  <a:cubicBezTo>
                    <a:pt x="297" y="827"/>
                    <a:pt x="302" y="831"/>
                    <a:pt x="302" y="792"/>
                  </a:cubicBezTo>
                  <a:cubicBezTo>
                    <a:pt x="301" y="701"/>
                    <a:pt x="301" y="611"/>
                    <a:pt x="301" y="520"/>
                  </a:cubicBezTo>
                  <a:cubicBezTo>
                    <a:pt x="301" y="494"/>
                    <a:pt x="299" y="494"/>
                    <a:pt x="275" y="501"/>
                  </a:cubicBezTo>
                  <a:cubicBezTo>
                    <a:pt x="238" y="512"/>
                    <a:pt x="202" y="526"/>
                    <a:pt x="164" y="532"/>
                  </a:cubicBezTo>
                  <a:cubicBezTo>
                    <a:pt x="107" y="540"/>
                    <a:pt x="60" y="519"/>
                    <a:pt x="29" y="467"/>
                  </a:cubicBezTo>
                  <a:cubicBezTo>
                    <a:pt x="0" y="419"/>
                    <a:pt x="18" y="348"/>
                    <a:pt x="65" y="318"/>
                  </a:cubicBezTo>
                  <a:cubicBezTo>
                    <a:pt x="113" y="288"/>
                    <a:pt x="162" y="288"/>
                    <a:pt x="213" y="305"/>
                  </a:cubicBezTo>
                  <a:cubicBezTo>
                    <a:pt x="235" y="313"/>
                    <a:pt x="258" y="320"/>
                    <a:pt x="281" y="327"/>
                  </a:cubicBezTo>
                  <a:cubicBezTo>
                    <a:pt x="300" y="334"/>
                    <a:pt x="302" y="322"/>
                    <a:pt x="302" y="307"/>
                  </a:cubicBezTo>
                  <a:cubicBezTo>
                    <a:pt x="301" y="217"/>
                    <a:pt x="301" y="126"/>
                    <a:pt x="301" y="35"/>
                  </a:cubicBezTo>
                  <a:cubicBezTo>
                    <a:pt x="301" y="5"/>
                    <a:pt x="301" y="4"/>
                    <a:pt x="332" y="4"/>
                  </a:cubicBezTo>
                  <a:cubicBezTo>
                    <a:pt x="382" y="3"/>
                    <a:pt x="431" y="4"/>
                    <a:pt x="481" y="4"/>
                  </a:cubicBezTo>
                  <a:cubicBezTo>
                    <a:pt x="481" y="4"/>
                    <a:pt x="481" y="5"/>
                    <a:pt x="481" y="6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282F39"/>
                </a:solidFill>
                <a:latin typeface="Calibri" pitchFamily="34" charset="0"/>
              </a:endParaRPr>
            </a:p>
          </p:txBody>
        </p:sp>
        <p:sp>
          <p:nvSpPr>
            <p:cNvPr id="22535" name="Freeform 9"/>
            <p:cNvSpPr>
              <a:spLocks/>
            </p:cNvSpPr>
            <p:nvPr/>
          </p:nvSpPr>
          <p:spPr bwMode="auto">
            <a:xfrm>
              <a:off x="1278567" y="4357249"/>
              <a:ext cx="1056709" cy="1277966"/>
            </a:xfrm>
            <a:custGeom>
              <a:avLst/>
              <a:gdLst>
                <a:gd name="T0" fmla="*/ 2147483647 w 1009"/>
                <a:gd name="T1" fmla="*/ 2147483647 h 1203"/>
                <a:gd name="T2" fmla="*/ 0 w 1009"/>
                <a:gd name="T3" fmla="*/ 2147483647 h 1203"/>
                <a:gd name="T4" fmla="*/ 2147483647 w 1009"/>
                <a:gd name="T5" fmla="*/ 2147483647 h 1203"/>
                <a:gd name="T6" fmla="*/ 2147483647 w 1009"/>
                <a:gd name="T7" fmla="*/ 2147483647 h 1203"/>
                <a:gd name="T8" fmla="*/ 2147483647 w 1009"/>
                <a:gd name="T9" fmla="*/ 2147483647 h 1203"/>
                <a:gd name="T10" fmla="*/ 2147483647 w 1009"/>
                <a:gd name="T11" fmla="*/ 2147483647 h 1203"/>
                <a:gd name="T12" fmla="*/ 2147483647 w 1009"/>
                <a:gd name="T13" fmla="*/ 2147483647 h 1203"/>
                <a:gd name="T14" fmla="*/ 2147483647 w 1009"/>
                <a:gd name="T15" fmla="*/ 2147483647 h 1203"/>
                <a:gd name="T16" fmla="*/ 2147483647 w 1009"/>
                <a:gd name="T17" fmla="*/ 2147483647 h 1203"/>
                <a:gd name="T18" fmla="*/ 2147483647 w 1009"/>
                <a:gd name="T19" fmla="*/ 2147483647 h 1203"/>
                <a:gd name="T20" fmla="*/ 2147483647 w 1009"/>
                <a:gd name="T21" fmla="*/ 2147483647 h 1203"/>
                <a:gd name="T22" fmla="*/ 2147483647 w 1009"/>
                <a:gd name="T23" fmla="*/ 2147483647 h 1203"/>
                <a:gd name="T24" fmla="*/ 2147483647 w 1009"/>
                <a:gd name="T25" fmla="*/ 2147483647 h 1203"/>
                <a:gd name="T26" fmla="*/ 2147483647 w 1009"/>
                <a:gd name="T27" fmla="*/ 2147483647 h 1203"/>
                <a:gd name="T28" fmla="*/ 2147483647 w 1009"/>
                <a:gd name="T29" fmla="*/ 2147483647 h 1203"/>
                <a:gd name="T30" fmla="*/ 2147483647 w 1009"/>
                <a:gd name="T31" fmla="*/ 2147483647 h 1203"/>
                <a:gd name="T32" fmla="*/ 2147483647 w 1009"/>
                <a:gd name="T33" fmla="*/ 2147483647 h 1203"/>
                <a:gd name="T34" fmla="*/ 2147483647 w 1009"/>
                <a:gd name="T35" fmla="*/ 2147483647 h 1203"/>
                <a:gd name="T36" fmla="*/ 2147483647 w 1009"/>
                <a:gd name="T37" fmla="*/ 2147483647 h 1203"/>
                <a:gd name="T38" fmla="*/ 2147483647 w 1009"/>
                <a:gd name="T39" fmla="*/ 2147483647 h 1203"/>
                <a:gd name="T40" fmla="*/ 2147483647 w 1009"/>
                <a:gd name="T41" fmla="*/ 2147483647 h 1203"/>
                <a:gd name="T42" fmla="*/ 2147483647 w 1009"/>
                <a:gd name="T43" fmla="*/ 2147483647 h 1203"/>
                <a:gd name="T44" fmla="*/ 2147483647 w 1009"/>
                <a:gd name="T45" fmla="*/ 2147483647 h 1203"/>
                <a:gd name="T46" fmla="*/ 2147483647 w 1009"/>
                <a:gd name="T47" fmla="*/ 2147483647 h 1203"/>
                <a:gd name="T48" fmla="*/ 2147483647 w 1009"/>
                <a:gd name="T49" fmla="*/ 2147483647 h 1203"/>
                <a:gd name="T50" fmla="*/ 2147483647 w 1009"/>
                <a:gd name="T51" fmla="*/ 2147483647 h 1203"/>
                <a:gd name="T52" fmla="*/ 2147483647 w 1009"/>
                <a:gd name="T53" fmla="*/ 2147483647 h 1203"/>
                <a:gd name="T54" fmla="*/ 2147483647 w 1009"/>
                <a:gd name="T55" fmla="*/ 2147483647 h 120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09"/>
                <a:gd name="T85" fmla="*/ 0 h 1203"/>
                <a:gd name="T86" fmla="*/ 1009 w 1009"/>
                <a:gd name="T87" fmla="*/ 1203 h 120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09" h="1203">
                  <a:moveTo>
                    <a:pt x="215" y="1203"/>
                  </a:moveTo>
                  <a:cubicBezTo>
                    <a:pt x="143" y="936"/>
                    <a:pt x="72" y="670"/>
                    <a:pt x="0" y="403"/>
                  </a:cubicBezTo>
                  <a:cubicBezTo>
                    <a:pt x="105" y="374"/>
                    <a:pt x="205" y="347"/>
                    <a:pt x="309" y="318"/>
                  </a:cubicBezTo>
                  <a:cubicBezTo>
                    <a:pt x="286" y="283"/>
                    <a:pt x="267" y="253"/>
                    <a:pt x="248" y="223"/>
                  </a:cubicBezTo>
                  <a:cubicBezTo>
                    <a:pt x="213" y="169"/>
                    <a:pt x="222" y="91"/>
                    <a:pt x="268" y="49"/>
                  </a:cubicBezTo>
                  <a:cubicBezTo>
                    <a:pt x="320" y="0"/>
                    <a:pt x="399" y="17"/>
                    <a:pt x="439" y="68"/>
                  </a:cubicBezTo>
                  <a:cubicBezTo>
                    <a:pt x="464" y="101"/>
                    <a:pt x="474" y="138"/>
                    <a:pt x="471" y="178"/>
                  </a:cubicBezTo>
                  <a:cubicBezTo>
                    <a:pt x="470" y="204"/>
                    <a:pt x="468" y="229"/>
                    <a:pt x="466" y="254"/>
                  </a:cubicBezTo>
                  <a:cubicBezTo>
                    <a:pt x="465" y="272"/>
                    <a:pt x="473" y="275"/>
                    <a:pt x="489" y="271"/>
                  </a:cubicBezTo>
                  <a:cubicBezTo>
                    <a:pt x="569" y="248"/>
                    <a:pt x="650" y="225"/>
                    <a:pt x="730" y="203"/>
                  </a:cubicBezTo>
                  <a:cubicBezTo>
                    <a:pt x="746" y="199"/>
                    <a:pt x="762" y="196"/>
                    <a:pt x="777" y="192"/>
                  </a:cubicBezTo>
                  <a:cubicBezTo>
                    <a:pt x="787" y="189"/>
                    <a:pt x="795" y="192"/>
                    <a:pt x="793" y="203"/>
                  </a:cubicBezTo>
                  <a:cubicBezTo>
                    <a:pt x="789" y="232"/>
                    <a:pt x="809" y="254"/>
                    <a:pt x="816" y="280"/>
                  </a:cubicBezTo>
                  <a:cubicBezTo>
                    <a:pt x="833" y="340"/>
                    <a:pt x="851" y="399"/>
                    <a:pt x="869" y="458"/>
                  </a:cubicBezTo>
                  <a:cubicBezTo>
                    <a:pt x="870" y="463"/>
                    <a:pt x="869" y="468"/>
                    <a:pt x="870" y="476"/>
                  </a:cubicBezTo>
                  <a:cubicBezTo>
                    <a:pt x="845" y="475"/>
                    <a:pt x="822" y="473"/>
                    <a:pt x="798" y="472"/>
                  </a:cubicBezTo>
                  <a:cubicBezTo>
                    <a:pt x="737" y="471"/>
                    <a:pt x="687" y="492"/>
                    <a:pt x="651" y="543"/>
                  </a:cubicBezTo>
                  <a:cubicBezTo>
                    <a:pt x="599" y="614"/>
                    <a:pt x="625" y="700"/>
                    <a:pt x="697" y="740"/>
                  </a:cubicBezTo>
                  <a:cubicBezTo>
                    <a:pt x="759" y="775"/>
                    <a:pt x="821" y="769"/>
                    <a:pt x="879" y="729"/>
                  </a:cubicBezTo>
                  <a:cubicBezTo>
                    <a:pt x="895" y="718"/>
                    <a:pt x="912" y="708"/>
                    <a:pt x="930" y="697"/>
                  </a:cubicBezTo>
                  <a:cubicBezTo>
                    <a:pt x="934" y="708"/>
                    <a:pt x="939" y="717"/>
                    <a:pt x="941" y="727"/>
                  </a:cubicBezTo>
                  <a:cubicBezTo>
                    <a:pt x="959" y="790"/>
                    <a:pt x="976" y="854"/>
                    <a:pt x="993" y="917"/>
                  </a:cubicBezTo>
                  <a:cubicBezTo>
                    <a:pt x="998" y="937"/>
                    <a:pt x="1004" y="957"/>
                    <a:pt x="1008" y="977"/>
                  </a:cubicBezTo>
                  <a:cubicBezTo>
                    <a:pt x="1009" y="981"/>
                    <a:pt x="1002" y="990"/>
                    <a:pt x="998" y="992"/>
                  </a:cubicBezTo>
                  <a:cubicBezTo>
                    <a:pt x="913" y="1016"/>
                    <a:pt x="829" y="1039"/>
                    <a:pt x="744" y="1062"/>
                  </a:cubicBezTo>
                  <a:cubicBezTo>
                    <a:pt x="664" y="1084"/>
                    <a:pt x="584" y="1104"/>
                    <a:pt x="504" y="1126"/>
                  </a:cubicBezTo>
                  <a:cubicBezTo>
                    <a:pt x="430" y="1146"/>
                    <a:pt x="358" y="1167"/>
                    <a:pt x="285" y="1187"/>
                  </a:cubicBezTo>
                  <a:cubicBezTo>
                    <a:pt x="263" y="1193"/>
                    <a:pt x="241" y="1197"/>
                    <a:pt x="215" y="1203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282F39"/>
                </a:solidFill>
                <a:latin typeface="Calibri" pitchFamily="34" charset="0"/>
              </a:endParaRPr>
            </a:p>
          </p:txBody>
        </p:sp>
        <p:sp>
          <p:nvSpPr>
            <p:cNvPr id="22536" name="Freeform 10"/>
            <p:cNvSpPr>
              <a:spLocks/>
            </p:cNvSpPr>
            <p:nvPr/>
          </p:nvSpPr>
          <p:spPr bwMode="auto">
            <a:xfrm>
              <a:off x="2456110" y="3280243"/>
              <a:ext cx="1172806" cy="1185308"/>
            </a:xfrm>
            <a:custGeom>
              <a:avLst/>
              <a:gdLst>
                <a:gd name="T0" fmla="*/ 2147483647 w 1121"/>
                <a:gd name="T1" fmla="*/ 2147483647 h 1117"/>
                <a:gd name="T2" fmla="*/ 2147483647 w 1121"/>
                <a:gd name="T3" fmla="*/ 2147483647 h 1117"/>
                <a:gd name="T4" fmla="*/ 2147483647 w 1121"/>
                <a:gd name="T5" fmla="*/ 2147483647 h 1117"/>
                <a:gd name="T6" fmla="*/ 2147483647 w 1121"/>
                <a:gd name="T7" fmla="*/ 2147483647 h 1117"/>
                <a:gd name="T8" fmla="*/ 2147483647 w 1121"/>
                <a:gd name="T9" fmla="*/ 2147483647 h 1117"/>
                <a:gd name="T10" fmla="*/ 2147483647 w 1121"/>
                <a:gd name="T11" fmla="*/ 2147483647 h 1117"/>
                <a:gd name="T12" fmla="*/ 2147483647 w 1121"/>
                <a:gd name="T13" fmla="*/ 2147483647 h 1117"/>
                <a:gd name="T14" fmla="*/ 2147483647 w 1121"/>
                <a:gd name="T15" fmla="*/ 2147483647 h 1117"/>
                <a:gd name="T16" fmla="*/ 2147483647 w 1121"/>
                <a:gd name="T17" fmla="*/ 0 h 1117"/>
                <a:gd name="T18" fmla="*/ 2147483647 w 1121"/>
                <a:gd name="T19" fmla="*/ 2147483647 h 1117"/>
                <a:gd name="T20" fmla="*/ 2147483647 w 1121"/>
                <a:gd name="T21" fmla="*/ 2147483647 h 1117"/>
                <a:gd name="T22" fmla="*/ 2147483647 w 1121"/>
                <a:gd name="T23" fmla="*/ 2147483647 h 1117"/>
                <a:gd name="T24" fmla="*/ 2147483647 w 1121"/>
                <a:gd name="T25" fmla="*/ 2147483647 h 1117"/>
                <a:gd name="T26" fmla="*/ 2147483647 w 1121"/>
                <a:gd name="T27" fmla="*/ 2147483647 h 1117"/>
                <a:gd name="T28" fmla="*/ 2147483647 w 1121"/>
                <a:gd name="T29" fmla="*/ 2147483647 h 1117"/>
                <a:gd name="T30" fmla="*/ 2147483647 w 1121"/>
                <a:gd name="T31" fmla="*/ 2147483647 h 1117"/>
                <a:gd name="T32" fmla="*/ 2147483647 w 1121"/>
                <a:gd name="T33" fmla="*/ 2147483647 h 1117"/>
                <a:gd name="T34" fmla="*/ 2147483647 w 1121"/>
                <a:gd name="T35" fmla="*/ 2147483647 h 1117"/>
                <a:gd name="T36" fmla="*/ 2147483647 w 1121"/>
                <a:gd name="T37" fmla="*/ 2147483647 h 1117"/>
                <a:gd name="T38" fmla="*/ 2147483647 w 1121"/>
                <a:gd name="T39" fmla="*/ 2147483647 h 1117"/>
                <a:gd name="T40" fmla="*/ 2147483647 w 1121"/>
                <a:gd name="T41" fmla="*/ 2147483647 h 1117"/>
                <a:gd name="T42" fmla="*/ 2147483647 w 1121"/>
                <a:gd name="T43" fmla="*/ 2147483647 h 1117"/>
                <a:gd name="T44" fmla="*/ 2147483647 w 1121"/>
                <a:gd name="T45" fmla="*/ 2147483647 h 1117"/>
                <a:gd name="T46" fmla="*/ 2147483647 w 1121"/>
                <a:gd name="T47" fmla="*/ 2147483647 h 1117"/>
                <a:gd name="T48" fmla="*/ 2147483647 w 1121"/>
                <a:gd name="T49" fmla="*/ 2147483647 h 1117"/>
                <a:gd name="T50" fmla="*/ 2147483647 w 1121"/>
                <a:gd name="T51" fmla="*/ 2147483647 h 1117"/>
                <a:gd name="T52" fmla="*/ 2147483647 w 1121"/>
                <a:gd name="T53" fmla="*/ 2147483647 h 1117"/>
                <a:gd name="T54" fmla="*/ 2147483647 w 1121"/>
                <a:gd name="T55" fmla="*/ 2147483647 h 1117"/>
                <a:gd name="T56" fmla="*/ 2147483647 w 1121"/>
                <a:gd name="T57" fmla="*/ 2147483647 h 1117"/>
                <a:gd name="T58" fmla="*/ 2147483647 w 1121"/>
                <a:gd name="T59" fmla="*/ 2147483647 h 1117"/>
                <a:gd name="T60" fmla="*/ 2147483647 w 1121"/>
                <a:gd name="T61" fmla="*/ 2147483647 h 1117"/>
                <a:gd name="T62" fmla="*/ 2147483647 w 1121"/>
                <a:gd name="T63" fmla="*/ 2147483647 h 1117"/>
                <a:gd name="T64" fmla="*/ 2147483647 w 1121"/>
                <a:gd name="T65" fmla="*/ 2147483647 h 1117"/>
                <a:gd name="T66" fmla="*/ 2147483647 w 1121"/>
                <a:gd name="T67" fmla="*/ 2147483647 h 1117"/>
                <a:gd name="T68" fmla="*/ 2147483647 w 1121"/>
                <a:gd name="T69" fmla="*/ 2147483647 h 1117"/>
                <a:gd name="T70" fmla="*/ 2147483647 w 1121"/>
                <a:gd name="T71" fmla="*/ 2147483647 h 1117"/>
                <a:gd name="T72" fmla="*/ 2147483647 w 1121"/>
                <a:gd name="T73" fmla="*/ 2147483647 h 1117"/>
                <a:gd name="T74" fmla="*/ 2147483647 w 1121"/>
                <a:gd name="T75" fmla="*/ 2147483647 h 1117"/>
                <a:gd name="T76" fmla="*/ 2147483647 w 1121"/>
                <a:gd name="T77" fmla="*/ 2147483647 h 1117"/>
                <a:gd name="T78" fmla="*/ 2147483647 w 1121"/>
                <a:gd name="T79" fmla="*/ 2147483647 h 1117"/>
                <a:gd name="T80" fmla="*/ 2147483647 w 1121"/>
                <a:gd name="T81" fmla="*/ 0 h 1117"/>
                <a:gd name="T82" fmla="*/ 2147483647 w 1121"/>
                <a:gd name="T83" fmla="*/ 2147483647 h 1117"/>
                <a:gd name="T84" fmla="*/ 2147483647 w 1121"/>
                <a:gd name="T85" fmla="*/ 2147483647 h 111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121"/>
                <a:gd name="T130" fmla="*/ 0 h 1117"/>
                <a:gd name="T131" fmla="*/ 1121 w 1121"/>
                <a:gd name="T132" fmla="*/ 1117 h 111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121" h="1117">
                  <a:moveTo>
                    <a:pt x="606" y="3"/>
                  </a:moveTo>
                  <a:cubicBezTo>
                    <a:pt x="598" y="26"/>
                    <a:pt x="591" y="46"/>
                    <a:pt x="585" y="67"/>
                  </a:cubicBezTo>
                  <a:cubicBezTo>
                    <a:pt x="567" y="127"/>
                    <a:pt x="567" y="184"/>
                    <a:pt x="612" y="234"/>
                  </a:cubicBezTo>
                  <a:cubicBezTo>
                    <a:pt x="648" y="274"/>
                    <a:pt x="695" y="291"/>
                    <a:pt x="749" y="279"/>
                  </a:cubicBezTo>
                  <a:cubicBezTo>
                    <a:pt x="799" y="268"/>
                    <a:pt x="829" y="234"/>
                    <a:pt x="848" y="186"/>
                  </a:cubicBezTo>
                  <a:cubicBezTo>
                    <a:pt x="870" y="131"/>
                    <a:pt x="852" y="79"/>
                    <a:pt x="834" y="28"/>
                  </a:cubicBezTo>
                  <a:cubicBezTo>
                    <a:pt x="832" y="20"/>
                    <a:pt x="830" y="13"/>
                    <a:pt x="827" y="3"/>
                  </a:cubicBezTo>
                  <a:cubicBezTo>
                    <a:pt x="836" y="2"/>
                    <a:pt x="843" y="1"/>
                    <a:pt x="850" y="1"/>
                  </a:cubicBezTo>
                  <a:cubicBezTo>
                    <a:pt x="933" y="1"/>
                    <a:pt x="1017" y="1"/>
                    <a:pt x="1100" y="0"/>
                  </a:cubicBezTo>
                  <a:cubicBezTo>
                    <a:pt x="1114" y="0"/>
                    <a:pt x="1121" y="3"/>
                    <a:pt x="1121" y="20"/>
                  </a:cubicBezTo>
                  <a:cubicBezTo>
                    <a:pt x="1121" y="109"/>
                    <a:pt x="1121" y="198"/>
                    <a:pt x="1121" y="286"/>
                  </a:cubicBezTo>
                  <a:cubicBezTo>
                    <a:pt x="1121" y="289"/>
                    <a:pt x="1120" y="291"/>
                    <a:pt x="1119" y="296"/>
                  </a:cubicBezTo>
                  <a:cubicBezTo>
                    <a:pt x="1112" y="295"/>
                    <a:pt x="1105" y="294"/>
                    <a:pt x="1098" y="291"/>
                  </a:cubicBezTo>
                  <a:cubicBezTo>
                    <a:pt x="1046" y="271"/>
                    <a:pt x="993" y="260"/>
                    <a:pt x="939" y="280"/>
                  </a:cubicBezTo>
                  <a:cubicBezTo>
                    <a:pt x="888" y="299"/>
                    <a:pt x="845" y="334"/>
                    <a:pt x="840" y="405"/>
                  </a:cubicBezTo>
                  <a:cubicBezTo>
                    <a:pt x="837" y="455"/>
                    <a:pt x="858" y="503"/>
                    <a:pt x="912" y="534"/>
                  </a:cubicBezTo>
                  <a:cubicBezTo>
                    <a:pt x="967" y="565"/>
                    <a:pt x="1023" y="557"/>
                    <a:pt x="1079" y="538"/>
                  </a:cubicBezTo>
                  <a:cubicBezTo>
                    <a:pt x="1092" y="534"/>
                    <a:pt x="1105" y="531"/>
                    <a:pt x="1119" y="527"/>
                  </a:cubicBezTo>
                  <a:cubicBezTo>
                    <a:pt x="1120" y="536"/>
                    <a:pt x="1121" y="543"/>
                    <a:pt x="1121" y="549"/>
                  </a:cubicBezTo>
                  <a:cubicBezTo>
                    <a:pt x="1121" y="636"/>
                    <a:pt x="1120" y="723"/>
                    <a:pt x="1121" y="809"/>
                  </a:cubicBezTo>
                  <a:cubicBezTo>
                    <a:pt x="1121" y="825"/>
                    <a:pt x="1116" y="828"/>
                    <a:pt x="1101" y="828"/>
                  </a:cubicBezTo>
                  <a:cubicBezTo>
                    <a:pt x="1010" y="828"/>
                    <a:pt x="919" y="828"/>
                    <a:pt x="828" y="828"/>
                  </a:cubicBezTo>
                  <a:cubicBezTo>
                    <a:pt x="797" y="828"/>
                    <a:pt x="796" y="830"/>
                    <a:pt x="805" y="858"/>
                  </a:cubicBezTo>
                  <a:cubicBezTo>
                    <a:pt x="816" y="890"/>
                    <a:pt x="826" y="922"/>
                    <a:pt x="833" y="954"/>
                  </a:cubicBezTo>
                  <a:cubicBezTo>
                    <a:pt x="848" y="1018"/>
                    <a:pt x="809" y="1085"/>
                    <a:pt x="749" y="1105"/>
                  </a:cubicBezTo>
                  <a:cubicBezTo>
                    <a:pt x="709" y="1117"/>
                    <a:pt x="655" y="1099"/>
                    <a:pt x="629" y="1065"/>
                  </a:cubicBezTo>
                  <a:cubicBezTo>
                    <a:pt x="599" y="1025"/>
                    <a:pt x="586" y="982"/>
                    <a:pt x="605" y="932"/>
                  </a:cubicBezTo>
                  <a:cubicBezTo>
                    <a:pt x="614" y="907"/>
                    <a:pt x="622" y="881"/>
                    <a:pt x="630" y="854"/>
                  </a:cubicBezTo>
                  <a:cubicBezTo>
                    <a:pt x="636" y="833"/>
                    <a:pt x="632" y="828"/>
                    <a:pt x="610" y="828"/>
                  </a:cubicBezTo>
                  <a:cubicBezTo>
                    <a:pt x="516" y="828"/>
                    <a:pt x="422" y="828"/>
                    <a:pt x="328" y="828"/>
                  </a:cubicBezTo>
                  <a:cubicBezTo>
                    <a:pt x="301" y="828"/>
                    <a:pt x="301" y="828"/>
                    <a:pt x="301" y="800"/>
                  </a:cubicBezTo>
                  <a:cubicBezTo>
                    <a:pt x="301" y="709"/>
                    <a:pt x="301" y="619"/>
                    <a:pt x="301" y="528"/>
                  </a:cubicBezTo>
                  <a:cubicBezTo>
                    <a:pt x="301" y="502"/>
                    <a:pt x="299" y="502"/>
                    <a:pt x="273" y="509"/>
                  </a:cubicBezTo>
                  <a:cubicBezTo>
                    <a:pt x="228" y="520"/>
                    <a:pt x="185" y="543"/>
                    <a:pt x="136" y="539"/>
                  </a:cubicBezTo>
                  <a:cubicBezTo>
                    <a:pt x="61" y="533"/>
                    <a:pt x="0" y="473"/>
                    <a:pt x="19" y="391"/>
                  </a:cubicBezTo>
                  <a:cubicBezTo>
                    <a:pt x="27" y="356"/>
                    <a:pt x="49" y="332"/>
                    <a:pt x="80" y="316"/>
                  </a:cubicBezTo>
                  <a:cubicBezTo>
                    <a:pt x="119" y="296"/>
                    <a:pt x="159" y="292"/>
                    <a:pt x="201" y="308"/>
                  </a:cubicBezTo>
                  <a:cubicBezTo>
                    <a:pt x="226" y="317"/>
                    <a:pt x="251" y="325"/>
                    <a:pt x="277" y="332"/>
                  </a:cubicBezTo>
                  <a:cubicBezTo>
                    <a:pt x="296" y="338"/>
                    <a:pt x="301" y="335"/>
                    <a:pt x="301" y="315"/>
                  </a:cubicBezTo>
                  <a:cubicBezTo>
                    <a:pt x="301" y="217"/>
                    <a:pt x="301" y="120"/>
                    <a:pt x="301" y="23"/>
                  </a:cubicBezTo>
                  <a:cubicBezTo>
                    <a:pt x="301" y="7"/>
                    <a:pt x="304" y="0"/>
                    <a:pt x="322" y="0"/>
                  </a:cubicBezTo>
                  <a:cubicBezTo>
                    <a:pt x="410" y="1"/>
                    <a:pt x="498" y="1"/>
                    <a:pt x="586" y="1"/>
                  </a:cubicBezTo>
                  <a:cubicBezTo>
                    <a:pt x="591" y="1"/>
                    <a:pt x="597" y="2"/>
                    <a:pt x="606" y="3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282F39"/>
                </a:solidFill>
                <a:latin typeface="Calibri" pitchFamily="34" charset="0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1200921" y="2945165"/>
              <a:ext cx="951045" cy="1221501"/>
            </a:xfrm>
            <a:custGeom>
              <a:avLst/>
              <a:gdLst>
                <a:gd name="T0" fmla="*/ 602 w 911"/>
                <a:gd name="T1" fmla="*/ 1099 h 1153"/>
                <a:gd name="T2" fmla="*/ 618 w 911"/>
                <a:gd name="T3" fmla="*/ 1021 h 1153"/>
                <a:gd name="T4" fmla="*/ 519 w 911"/>
                <a:gd name="T5" fmla="*/ 832 h 1153"/>
                <a:gd name="T6" fmla="*/ 367 w 911"/>
                <a:gd name="T7" fmla="*/ 885 h 1153"/>
                <a:gd name="T8" fmla="*/ 356 w 911"/>
                <a:gd name="T9" fmla="*/ 1074 h 1153"/>
                <a:gd name="T10" fmla="*/ 377 w 911"/>
                <a:gd name="T11" fmla="*/ 1120 h 1153"/>
                <a:gd name="T12" fmla="*/ 322 w 911"/>
                <a:gd name="T13" fmla="*/ 1129 h 1153"/>
                <a:gd name="T14" fmla="*/ 106 w 911"/>
                <a:gd name="T15" fmla="*/ 1151 h 1153"/>
                <a:gd name="T16" fmla="*/ 83 w 911"/>
                <a:gd name="T17" fmla="*/ 1133 h 1153"/>
                <a:gd name="T18" fmla="*/ 56 w 911"/>
                <a:gd name="T19" fmla="*/ 858 h 1153"/>
                <a:gd name="T20" fmla="*/ 29 w 911"/>
                <a:gd name="T21" fmla="*/ 617 h 1153"/>
                <a:gd name="T22" fmla="*/ 2 w 911"/>
                <a:gd name="T23" fmla="*/ 341 h 1153"/>
                <a:gd name="T24" fmla="*/ 23 w 911"/>
                <a:gd name="T25" fmla="*/ 323 h 1153"/>
                <a:gd name="T26" fmla="*/ 101 w 911"/>
                <a:gd name="T27" fmla="*/ 316 h 1153"/>
                <a:gd name="T28" fmla="*/ 307 w 911"/>
                <a:gd name="T29" fmla="*/ 297 h 1153"/>
                <a:gd name="T30" fmla="*/ 323 w 911"/>
                <a:gd name="T31" fmla="*/ 266 h 1153"/>
                <a:gd name="T32" fmla="*/ 278 w 911"/>
                <a:gd name="T33" fmla="*/ 166 h 1153"/>
                <a:gd name="T34" fmla="*/ 314 w 911"/>
                <a:gd name="T35" fmla="*/ 43 h 1153"/>
                <a:gd name="T36" fmla="*/ 430 w 911"/>
                <a:gd name="T37" fmla="*/ 16 h 1153"/>
                <a:gd name="T38" fmla="*/ 512 w 911"/>
                <a:gd name="T39" fmla="*/ 112 h 1153"/>
                <a:gd name="T40" fmla="*/ 506 w 911"/>
                <a:gd name="T41" fmla="*/ 214 h 1153"/>
                <a:gd name="T42" fmla="*/ 497 w 911"/>
                <a:gd name="T43" fmla="*/ 259 h 1153"/>
                <a:gd name="T44" fmla="*/ 513 w 911"/>
                <a:gd name="T45" fmla="*/ 274 h 1153"/>
                <a:gd name="T46" fmla="*/ 770 w 911"/>
                <a:gd name="T47" fmla="*/ 248 h 1153"/>
                <a:gd name="T48" fmla="*/ 812 w 911"/>
                <a:gd name="T49" fmla="*/ 244 h 1153"/>
                <a:gd name="T50" fmla="*/ 830 w 911"/>
                <a:gd name="T51" fmla="*/ 261 h 1153"/>
                <a:gd name="T52" fmla="*/ 854 w 911"/>
                <a:gd name="T53" fmla="*/ 514 h 1153"/>
                <a:gd name="T54" fmla="*/ 859 w 911"/>
                <a:gd name="T55" fmla="*/ 551 h 1153"/>
                <a:gd name="T56" fmla="*/ 754 w 911"/>
                <a:gd name="T57" fmla="*/ 532 h 1153"/>
                <a:gd name="T58" fmla="*/ 586 w 911"/>
                <a:gd name="T59" fmla="*/ 655 h 1153"/>
                <a:gd name="T60" fmla="*/ 682 w 911"/>
                <a:gd name="T61" fmla="*/ 806 h 1153"/>
                <a:gd name="T62" fmla="*/ 816 w 911"/>
                <a:gd name="T63" fmla="*/ 797 h 1153"/>
                <a:gd name="T64" fmla="*/ 880 w 911"/>
                <a:gd name="T65" fmla="*/ 768 h 1153"/>
                <a:gd name="T66" fmla="*/ 892 w 911"/>
                <a:gd name="T67" fmla="*/ 869 h 1153"/>
                <a:gd name="T68" fmla="*/ 908 w 911"/>
                <a:gd name="T69" fmla="*/ 1031 h 1153"/>
                <a:gd name="T70" fmla="*/ 909 w 911"/>
                <a:gd name="T71" fmla="*/ 1035 h 1153"/>
                <a:gd name="T72" fmla="*/ 876 w 911"/>
                <a:gd name="T73" fmla="*/ 1072 h 1153"/>
                <a:gd name="T74" fmla="*/ 714 w 911"/>
                <a:gd name="T75" fmla="*/ 1089 h 1153"/>
                <a:gd name="T76" fmla="*/ 602 w 911"/>
                <a:gd name="T77" fmla="*/ 1099 h 1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11" h="1153">
                  <a:moveTo>
                    <a:pt x="602" y="1099"/>
                  </a:moveTo>
                  <a:cubicBezTo>
                    <a:pt x="608" y="1071"/>
                    <a:pt x="612" y="1046"/>
                    <a:pt x="618" y="1021"/>
                  </a:cubicBezTo>
                  <a:cubicBezTo>
                    <a:pt x="637" y="942"/>
                    <a:pt x="598" y="858"/>
                    <a:pt x="519" y="832"/>
                  </a:cubicBezTo>
                  <a:cubicBezTo>
                    <a:pt x="460" y="813"/>
                    <a:pt x="404" y="830"/>
                    <a:pt x="367" y="885"/>
                  </a:cubicBezTo>
                  <a:cubicBezTo>
                    <a:pt x="327" y="946"/>
                    <a:pt x="323" y="1009"/>
                    <a:pt x="356" y="1074"/>
                  </a:cubicBezTo>
                  <a:cubicBezTo>
                    <a:pt x="363" y="1088"/>
                    <a:pt x="369" y="1103"/>
                    <a:pt x="377" y="1120"/>
                  </a:cubicBezTo>
                  <a:cubicBezTo>
                    <a:pt x="357" y="1124"/>
                    <a:pt x="339" y="1127"/>
                    <a:pt x="322" y="1129"/>
                  </a:cubicBezTo>
                  <a:cubicBezTo>
                    <a:pt x="250" y="1137"/>
                    <a:pt x="178" y="1144"/>
                    <a:pt x="106" y="1151"/>
                  </a:cubicBezTo>
                  <a:cubicBezTo>
                    <a:pt x="92" y="1153"/>
                    <a:pt x="85" y="1151"/>
                    <a:pt x="83" y="1133"/>
                  </a:cubicBezTo>
                  <a:cubicBezTo>
                    <a:pt x="75" y="1042"/>
                    <a:pt x="65" y="950"/>
                    <a:pt x="56" y="858"/>
                  </a:cubicBezTo>
                  <a:cubicBezTo>
                    <a:pt x="47" y="778"/>
                    <a:pt x="38" y="697"/>
                    <a:pt x="29" y="617"/>
                  </a:cubicBezTo>
                  <a:cubicBezTo>
                    <a:pt x="20" y="525"/>
                    <a:pt x="11" y="433"/>
                    <a:pt x="2" y="341"/>
                  </a:cubicBezTo>
                  <a:cubicBezTo>
                    <a:pt x="0" y="323"/>
                    <a:pt x="13" y="324"/>
                    <a:pt x="23" y="323"/>
                  </a:cubicBezTo>
                  <a:cubicBezTo>
                    <a:pt x="49" y="320"/>
                    <a:pt x="75" y="318"/>
                    <a:pt x="101" y="316"/>
                  </a:cubicBezTo>
                  <a:cubicBezTo>
                    <a:pt x="170" y="310"/>
                    <a:pt x="238" y="303"/>
                    <a:pt x="307" y="297"/>
                  </a:cubicBezTo>
                  <a:cubicBezTo>
                    <a:pt x="328" y="295"/>
                    <a:pt x="333" y="286"/>
                    <a:pt x="323" y="266"/>
                  </a:cubicBezTo>
                  <a:cubicBezTo>
                    <a:pt x="308" y="233"/>
                    <a:pt x="287" y="201"/>
                    <a:pt x="278" y="166"/>
                  </a:cubicBezTo>
                  <a:cubicBezTo>
                    <a:pt x="266" y="120"/>
                    <a:pt x="278" y="76"/>
                    <a:pt x="314" y="43"/>
                  </a:cubicBezTo>
                  <a:cubicBezTo>
                    <a:pt x="347" y="12"/>
                    <a:pt x="387" y="0"/>
                    <a:pt x="430" y="16"/>
                  </a:cubicBezTo>
                  <a:cubicBezTo>
                    <a:pt x="475" y="32"/>
                    <a:pt x="500" y="66"/>
                    <a:pt x="512" y="112"/>
                  </a:cubicBezTo>
                  <a:cubicBezTo>
                    <a:pt x="522" y="147"/>
                    <a:pt x="513" y="180"/>
                    <a:pt x="506" y="214"/>
                  </a:cubicBezTo>
                  <a:cubicBezTo>
                    <a:pt x="503" y="229"/>
                    <a:pt x="499" y="243"/>
                    <a:pt x="497" y="259"/>
                  </a:cubicBezTo>
                  <a:cubicBezTo>
                    <a:pt x="496" y="269"/>
                    <a:pt x="499" y="276"/>
                    <a:pt x="513" y="274"/>
                  </a:cubicBezTo>
                  <a:cubicBezTo>
                    <a:pt x="599" y="265"/>
                    <a:pt x="685" y="257"/>
                    <a:pt x="770" y="248"/>
                  </a:cubicBezTo>
                  <a:cubicBezTo>
                    <a:pt x="784" y="247"/>
                    <a:pt x="798" y="247"/>
                    <a:pt x="812" y="244"/>
                  </a:cubicBezTo>
                  <a:cubicBezTo>
                    <a:pt x="827" y="241"/>
                    <a:pt x="829" y="250"/>
                    <a:pt x="830" y="261"/>
                  </a:cubicBezTo>
                  <a:cubicBezTo>
                    <a:pt x="838" y="345"/>
                    <a:pt x="846" y="430"/>
                    <a:pt x="854" y="514"/>
                  </a:cubicBezTo>
                  <a:cubicBezTo>
                    <a:pt x="855" y="526"/>
                    <a:pt x="857" y="537"/>
                    <a:pt x="859" y="551"/>
                  </a:cubicBezTo>
                  <a:cubicBezTo>
                    <a:pt x="821" y="544"/>
                    <a:pt x="788" y="536"/>
                    <a:pt x="754" y="532"/>
                  </a:cubicBezTo>
                  <a:cubicBezTo>
                    <a:pt x="673" y="524"/>
                    <a:pt x="599" y="576"/>
                    <a:pt x="586" y="655"/>
                  </a:cubicBezTo>
                  <a:cubicBezTo>
                    <a:pt x="573" y="729"/>
                    <a:pt x="618" y="782"/>
                    <a:pt x="682" y="806"/>
                  </a:cubicBezTo>
                  <a:cubicBezTo>
                    <a:pt x="728" y="823"/>
                    <a:pt x="772" y="816"/>
                    <a:pt x="816" y="797"/>
                  </a:cubicBezTo>
                  <a:cubicBezTo>
                    <a:pt x="836" y="788"/>
                    <a:pt x="856" y="778"/>
                    <a:pt x="880" y="768"/>
                  </a:cubicBezTo>
                  <a:cubicBezTo>
                    <a:pt x="884" y="805"/>
                    <a:pt x="888" y="837"/>
                    <a:pt x="892" y="869"/>
                  </a:cubicBezTo>
                  <a:cubicBezTo>
                    <a:pt x="898" y="923"/>
                    <a:pt x="903" y="977"/>
                    <a:pt x="908" y="1031"/>
                  </a:cubicBezTo>
                  <a:cubicBezTo>
                    <a:pt x="908" y="1033"/>
                    <a:pt x="909" y="1034"/>
                    <a:pt x="909" y="1035"/>
                  </a:cubicBezTo>
                  <a:cubicBezTo>
                    <a:pt x="911" y="1066"/>
                    <a:pt x="906" y="1070"/>
                    <a:pt x="876" y="1072"/>
                  </a:cubicBezTo>
                  <a:cubicBezTo>
                    <a:pt x="822" y="1077"/>
                    <a:pt x="768" y="1083"/>
                    <a:pt x="714" y="1089"/>
                  </a:cubicBezTo>
                  <a:cubicBezTo>
                    <a:pt x="678" y="1092"/>
                    <a:pt x="643" y="1095"/>
                    <a:pt x="602" y="109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282F39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1228466" y="1757332"/>
              <a:ext cx="985457" cy="995789"/>
            </a:xfrm>
            <a:custGeom>
              <a:avLst/>
              <a:gdLst>
                <a:gd name="T0" fmla="*/ 293 w 939"/>
                <a:gd name="T1" fmla="*/ 862 h 939"/>
                <a:gd name="T2" fmla="*/ 98 w 939"/>
                <a:gd name="T3" fmla="*/ 834 h 939"/>
                <a:gd name="T4" fmla="*/ 15 w 939"/>
                <a:gd name="T5" fmla="*/ 822 h 939"/>
                <a:gd name="T6" fmla="*/ 1 w 939"/>
                <a:gd name="T7" fmla="*/ 803 h 939"/>
                <a:gd name="T8" fmla="*/ 11 w 939"/>
                <a:gd name="T9" fmla="*/ 742 h 939"/>
                <a:gd name="T10" fmla="*/ 40 w 939"/>
                <a:gd name="T11" fmla="*/ 528 h 939"/>
                <a:gd name="T12" fmla="*/ 90 w 939"/>
                <a:gd name="T13" fmla="*/ 211 h 939"/>
                <a:gd name="T14" fmla="*/ 120 w 939"/>
                <a:gd name="T15" fmla="*/ 17 h 939"/>
                <a:gd name="T16" fmla="*/ 140 w 939"/>
                <a:gd name="T17" fmla="*/ 2 h 939"/>
                <a:gd name="T18" fmla="*/ 365 w 939"/>
                <a:gd name="T19" fmla="*/ 34 h 939"/>
                <a:gd name="T20" fmla="*/ 541 w 939"/>
                <a:gd name="T21" fmla="*/ 58 h 939"/>
                <a:gd name="T22" fmla="*/ 737 w 939"/>
                <a:gd name="T23" fmla="*/ 88 h 939"/>
                <a:gd name="T24" fmla="*/ 917 w 939"/>
                <a:gd name="T25" fmla="*/ 113 h 939"/>
                <a:gd name="T26" fmla="*/ 937 w 939"/>
                <a:gd name="T27" fmla="*/ 137 h 939"/>
                <a:gd name="T28" fmla="*/ 905 w 939"/>
                <a:gd name="T29" fmla="*/ 354 h 939"/>
                <a:gd name="T30" fmla="*/ 899 w 939"/>
                <a:gd name="T31" fmla="*/ 399 h 939"/>
                <a:gd name="T32" fmla="*/ 877 w 939"/>
                <a:gd name="T33" fmla="*/ 412 h 939"/>
                <a:gd name="T34" fmla="*/ 793 w 939"/>
                <a:gd name="T35" fmla="*/ 374 h 939"/>
                <a:gd name="T36" fmla="*/ 595 w 939"/>
                <a:gd name="T37" fmla="*/ 515 h 939"/>
                <a:gd name="T38" fmla="*/ 677 w 939"/>
                <a:gd name="T39" fmla="*/ 633 h 939"/>
                <a:gd name="T40" fmla="*/ 846 w 939"/>
                <a:gd name="T41" fmla="*/ 639 h 939"/>
                <a:gd name="T42" fmla="*/ 858 w 939"/>
                <a:gd name="T43" fmla="*/ 636 h 939"/>
                <a:gd name="T44" fmla="*/ 864 w 939"/>
                <a:gd name="T45" fmla="*/ 638 h 939"/>
                <a:gd name="T46" fmla="*/ 818 w 939"/>
                <a:gd name="T47" fmla="*/ 939 h 939"/>
                <a:gd name="T48" fmla="*/ 729 w 939"/>
                <a:gd name="T49" fmla="*/ 925 h 939"/>
                <a:gd name="T50" fmla="*/ 543 w 939"/>
                <a:gd name="T51" fmla="*/ 900 h 939"/>
                <a:gd name="T52" fmla="*/ 527 w 939"/>
                <a:gd name="T53" fmla="*/ 869 h 939"/>
                <a:gd name="T54" fmla="*/ 561 w 939"/>
                <a:gd name="T55" fmla="*/ 779 h 939"/>
                <a:gd name="T56" fmla="*/ 503 w 939"/>
                <a:gd name="T57" fmla="*/ 630 h 939"/>
                <a:gd name="T58" fmla="*/ 331 w 939"/>
                <a:gd name="T59" fmla="*/ 645 h 939"/>
                <a:gd name="T60" fmla="*/ 285 w 939"/>
                <a:gd name="T61" fmla="*/ 800 h 939"/>
                <a:gd name="T62" fmla="*/ 293 w 939"/>
                <a:gd name="T63" fmla="*/ 862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39" h="939">
                  <a:moveTo>
                    <a:pt x="293" y="862"/>
                  </a:moveTo>
                  <a:cubicBezTo>
                    <a:pt x="225" y="853"/>
                    <a:pt x="162" y="843"/>
                    <a:pt x="98" y="834"/>
                  </a:cubicBezTo>
                  <a:cubicBezTo>
                    <a:pt x="70" y="830"/>
                    <a:pt x="43" y="825"/>
                    <a:pt x="15" y="822"/>
                  </a:cubicBezTo>
                  <a:cubicBezTo>
                    <a:pt x="2" y="820"/>
                    <a:pt x="0" y="815"/>
                    <a:pt x="1" y="803"/>
                  </a:cubicBezTo>
                  <a:cubicBezTo>
                    <a:pt x="5" y="783"/>
                    <a:pt x="8" y="763"/>
                    <a:pt x="11" y="742"/>
                  </a:cubicBezTo>
                  <a:cubicBezTo>
                    <a:pt x="21" y="671"/>
                    <a:pt x="30" y="600"/>
                    <a:pt x="40" y="528"/>
                  </a:cubicBezTo>
                  <a:cubicBezTo>
                    <a:pt x="56" y="422"/>
                    <a:pt x="73" y="317"/>
                    <a:pt x="90" y="211"/>
                  </a:cubicBezTo>
                  <a:cubicBezTo>
                    <a:pt x="100" y="146"/>
                    <a:pt x="111" y="82"/>
                    <a:pt x="120" y="17"/>
                  </a:cubicBezTo>
                  <a:cubicBezTo>
                    <a:pt x="122" y="2"/>
                    <a:pt x="128" y="0"/>
                    <a:pt x="140" y="2"/>
                  </a:cubicBezTo>
                  <a:cubicBezTo>
                    <a:pt x="215" y="13"/>
                    <a:pt x="290" y="24"/>
                    <a:pt x="365" y="34"/>
                  </a:cubicBezTo>
                  <a:cubicBezTo>
                    <a:pt x="424" y="43"/>
                    <a:pt x="483" y="50"/>
                    <a:pt x="541" y="58"/>
                  </a:cubicBezTo>
                  <a:cubicBezTo>
                    <a:pt x="607" y="68"/>
                    <a:pt x="672" y="79"/>
                    <a:pt x="737" y="88"/>
                  </a:cubicBezTo>
                  <a:cubicBezTo>
                    <a:pt x="797" y="97"/>
                    <a:pt x="857" y="105"/>
                    <a:pt x="917" y="113"/>
                  </a:cubicBezTo>
                  <a:cubicBezTo>
                    <a:pt x="933" y="115"/>
                    <a:pt x="939" y="120"/>
                    <a:pt x="937" y="137"/>
                  </a:cubicBezTo>
                  <a:cubicBezTo>
                    <a:pt x="926" y="209"/>
                    <a:pt x="915" y="281"/>
                    <a:pt x="905" y="354"/>
                  </a:cubicBezTo>
                  <a:cubicBezTo>
                    <a:pt x="903" y="369"/>
                    <a:pt x="901" y="384"/>
                    <a:pt x="899" y="399"/>
                  </a:cubicBezTo>
                  <a:cubicBezTo>
                    <a:pt x="897" y="418"/>
                    <a:pt x="893" y="420"/>
                    <a:pt x="877" y="412"/>
                  </a:cubicBezTo>
                  <a:cubicBezTo>
                    <a:pt x="849" y="399"/>
                    <a:pt x="822" y="384"/>
                    <a:pt x="793" y="374"/>
                  </a:cubicBezTo>
                  <a:cubicBezTo>
                    <a:pt x="696" y="342"/>
                    <a:pt x="588" y="415"/>
                    <a:pt x="595" y="515"/>
                  </a:cubicBezTo>
                  <a:cubicBezTo>
                    <a:pt x="599" y="569"/>
                    <a:pt x="631" y="607"/>
                    <a:pt x="677" y="633"/>
                  </a:cubicBezTo>
                  <a:cubicBezTo>
                    <a:pt x="732" y="664"/>
                    <a:pt x="789" y="649"/>
                    <a:pt x="846" y="639"/>
                  </a:cubicBezTo>
                  <a:cubicBezTo>
                    <a:pt x="850" y="638"/>
                    <a:pt x="854" y="637"/>
                    <a:pt x="858" y="636"/>
                  </a:cubicBezTo>
                  <a:cubicBezTo>
                    <a:pt x="858" y="636"/>
                    <a:pt x="859" y="637"/>
                    <a:pt x="864" y="638"/>
                  </a:cubicBezTo>
                  <a:cubicBezTo>
                    <a:pt x="849" y="737"/>
                    <a:pt x="834" y="836"/>
                    <a:pt x="818" y="939"/>
                  </a:cubicBezTo>
                  <a:cubicBezTo>
                    <a:pt x="787" y="934"/>
                    <a:pt x="758" y="930"/>
                    <a:pt x="729" y="925"/>
                  </a:cubicBezTo>
                  <a:cubicBezTo>
                    <a:pt x="667" y="917"/>
                    <a:pt x="605" y="908"/>
                    <a:pt x="543" y="900"/>
                  </a:cubicBezTo>
                  <a:cubicBezTo>
                    <a:pt x="518" y="897"/>
                    <a:pt x="517" y="892"/>
                    <a:pt x="527" y="869"/>
                  </a:cubicBezTo>
                  <a:cubicBezTo>
                    <a:pt x="540" y="840"/>
                    <a:pt x="555" y="810"/>
                    <a:pt x="561" y="779"/>
                  </a:cubicBezTo>
                  <a:cubicBezTo>
                    <a:pt x="572" y="719"/>
                    <a:pt x="553" y="668"/>
                    <a:pt x="503" y="630"/>
                  </a:cubicBezTo>
                  <a:cubicBezTo>
                    <a:pt x="448" y="588"/>
                    <a:pt x="378" y="598"/>
                    <a:pt x="331" y="645"/>
                  </a:cubicBezTo>
                  <a:cubicBezTo>
                    <a:pt x="288" y="688"/>
                    <a:pt x="270" y="739"/>
                    <a:pt x="285" y="800"/>
                  </a:cubicBezTo>
                  <a:cubicBezTo>
                    <a:pt x="290" y="819"/>
                    <a:pt x="290" y="840"/>
                    <a:pt x="293" y="86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282F39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4168460" y="4608500"/>
              <a:ext cx="866576" cy="876294"/>
            </a:xfrm>
            <a:custGeom>
              <a:avLst/>
              <a:gdLst>
                <a:gd name="T0" fmla="*/ 3 w 828"/>
                <a:gd name="T1" fmla="*/ 825 h 825"/>
                <a:gd name="T2" fmla="*/ 3 w 828"/>
                <a:gd name="T3" fmla="*/ 526 h 825"/>
                <a:gd name="T4" fmla="*/ 100 w 828"/>
                <a:gd name="T5" fmla="*/ 553 h 825"/>
                <a:gd name="T6" fmla="*/ 278 w 828"/>
                <a:gd name="T7" fmla="*/ 421 h 825"/>
                <a:gd name="T8" fmla="*/ 201 w 828"/>
                <a:gd name="T9" fmla="*/ 288 h 825"/>
                <a:gd name="T10" fmla="*/ 54 w 828"/>
                <a:gd name="T11" fmla="*/ 283 h 825"/>
                <a:gd name="T12" fmla="*/ 4 w 828"/>
                <a:gd name="T13" fmla="*/ 297 h 825"/>
                <a:gd name="T14" fmla="*/ 2 w 828"/>
                <a:gd name="T15" fmla="*/ 287 h 825"/>
                <a:gd name="T16" fmla="*/ 0 w 828"/>
                <a:gd name="T17" fmla="*/ 23 h 825"/>
                <a:gd name="T18" fmla="*/ 18 w 828"/>
                <a:gd name="T19" fmla="*/ 4 h 825"/>
                <a:gd name="T20" fmla="*/ 260 w 828"/>
                <a:gd name="T21" fmla="*/ 4 h 825"/>
                <a:gd name="T22" fmla="*/ 283 w 828"/>
                <a:gd name="T23" fmla="*/ 39 h 825"/>
                <a:gd name="T24" fmla="*/ 309 w 828"/>
                <a:gd name="T25" fmla="*/ 238 h 825"/>
                <a:gd name="T26" fmla="*/ 504 w 828"/>
                <a:gd name="T27" fmla="*/ 241 h 825"/>
                <a:gd name="T28" fmla="*/ 544 w 828"/>
                <a:gd name="T29" fmla="*/ 59 h 825"/>
                <a:gd name="T30" fmla="*/ 529 w 828"/>
                <a:gd name="T31" fmla="*/ 2 h 825"/>
                <a:gd name="T32" fmla="*/ 547 w 828"/>
                <a:gd name="T33" fmla="*/ 0 h 825"/>
                <a:gd name="T34" fmla="*/ 807 w 828"/>
                <a:gd name="T35" fmla="*/ 0 h 825"/>
                <a:gd name="T36" fmla="*/ 828 w 828"/>
                <a:gd name="T37" fmla="*/ 20 h 825"/>
                <a:gd name="T38" fmla="*/ 828 w 828"/>
                <a:gd name="T39" fmla="*/ 810 h 825"/>
                <a:gd name="T40" fmla="*/ 826 w 828"/>
                <a:gd name="T41" fmla="*/ 825 h 825"/>
                <a:gd name="T42" fmla="*/ 3 w 828"/>
                <a:gd name="T43" fmla="*/ 825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28" h="825">
                  <a:moveTo>
                    <a:pt x="3" y="825"/>
                  </a:moveTo>
                  <a:cubicBezTo>
                    <a:pt x="3" y="725"/>
                    <a:pt x="3" y="626"/>
                    <a:pt x="3" y="526"/>
                  </a:cubicBezTo>
                  <a:cubicBezTo>
                    <a:pt x="36" y="536"/>
                    <a:pt x="67" y="547"/>
                    <a:pt x="100" y="553"/>
                  </a:cubicBezTo>
                  <a:cubicBezTo>
                    <a:pt x="178" y="567"/>
                    <a:pt x="269" y="515"/>
                    <a:pt x="278" y="421"/>
                  </a:cubicBezTo>
                  <a:cubicBezTo>
                    <a:pt x="284" y="366"/>
                    <a:pt x="254" y="316"/>
                    <a:pt x="201" y="288"/>
                  </a:cubicBezTo>
                  <a:cubicBezTo>
                    <a:pt x="153" y="263"/>
                    <a:pt x="104" y="263"/>
                    <a:pt x="54" y="283"/>
                  </a:cubicBezTo>
                  <a:cubicBezTo>
                    <a:pt x="39" y="290"/>
                    <a:pt x="21" y="293"/>
                    <a:pt x="4" y="297"/>
                  </a:cubicBezTo>
                  <a:cubicBezTo>
                    <a:pt x="3" y="293"/>
                    <a:pt x="2" y="290"/>
                    <a:pt x="2" y="287"/>
                  </a:cubicBezTo>
                  <a:cubicBezTo>
                    <a:pt x="1" y="199"/>
                    <a:pt x="1" y="111"/>
                    <a:pt x="0" y="23"/>
                  </a:cubicBezTo>
                  <a:cubicBezTo>
                    <a:pt x="0" y="9"/>
                    <a:pt x="3" y="4"/>
                    <a:pt x="18" y="4"/>
                  </a:cubicBezTo>
                  <a:cubicBezTo>
                    <a:pt x="98" y="5"/>
                    <a:pt x="179" y="4"/>
                    <a:pt x="260" y="4"/>
                  </a:cubicBezTo>
                  <a:cubicBezTo>
                    <a:pt x="290" y="4"/>
                    <a:pt x="292" y="10"/>
                    <a:pt x="283" y="39"/>
                  </a:cubicBezTo>
                  <a:cubicBezTo>
                    <a:pt x="261" y="109"/>
                    <a:pt x="254" y="178"/>
                    <a:pt x="309" y="238"/>
                  </a:cubicBezTo>
                  <a:cubicBezTo>
                    <a:pt x="364" y="298"/>
                    <a:pt x="449" y="300"/>
                    <a:pt x="504" y="241"/>
                  </a:cubicBezTo>
                  <a:cubicBezTo>
                    <a:pt x="552" y="189"/>
                    <a:pt x="563" y="127"/>
                    <a:pt x="544" y="59"/>
                  </a:cubicBezTo>
                  <a:cubicBezTo>
                    <a:pt x="539" y="41"/>
                    <a:pt x="535" y="23"/>
                    <a:pt x="529" y="2"/>
                  </a:cubicBezTo>
                  <a:cubicBezTo>
                    <a:pt x="535" y="2"/>
                    <a:pt x="541" y="0"/>
                    <a:pt x="547" y="0"/>
                  </a:cubicBezTo>
                  <a:cubicBezTo>
                    <a:pt x="634" y="0"/>
                    <a:pt x="721" y="1"/>
                    <a:pt x="807" y="0"/>
                  </a:cubicBezTo>
                  <a:cubicBezTo>
                    <a:pt x="823" y="0"/>
                    <a:pt x="828" y="4"/>
                    <a:pt x="828" y="20"/>
                  </a:cubicBezTo>
                  <a:cubicBezTo>
                    <a:pt x="828" y="283"/>
                    <a:pt x="828" y="546"/>
                    <a:pt x="828" y="810"/>
                  </a:cubicBezTo>
                  <a:cubicBezTo>
                    <a:pt x="828" y="814"/>
                    <a:pt x="827" y="819"/>
                    <a:pt x="826" y="825"/>
                  </a:cubicBezTo>
                  <a:cubicBezTo>
                    <a:pt x="552" y="825"/>
                    <a:pt x="278" y="825"/>
                    <a:pt x="3" y="82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282F39"/>
                </a:solidFill>
                <a:latin typeface="Calibri" panose="020F0502020204030204"/>
                <a:cs typeface="+mn-cs"/>
              </a:endParaRPr>
            </a:p>
          </p:txBody>
        </p:sp>
      </p:grp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0" y="0"/>
            <a:ext cx="12192000" cy="64135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buFont typeface="Arial" charset="0"/>
              <a:buNone/>
              <a:defRPr/>
            </a:pPr>
            <a:endParaRPr lang="ru-RU" sz="3600" b="1">
              <a:solidFill>
                <a:schemeClr val="bg1"/>
              </a:solidFill>
            </a:endParaRPr>
          </a:p>
        </p:txBody>
      </p:sp>
      <p:sp>
        <p:nvSpPr>
          <p:cNvPr id="22541" name="Rectangle 4"/>
          <p:cNvSpPr>
            <a:spLocks noChangeArrowheads="1"/>
          </p:cNvSpPr>
          <p:nvPr/>
        </p:nvSpPr>
        <p:spPr bwMode="auto">
          <a:xfrm>
            <a:off x="327025" y="1212850"/>
            <a:ext cx="4144963" cy="509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800" b="1">
                <a:solidFill>
                  <a:srgbClr val="66FFFF"/>
                </a:solidFill>
              </a:rPr>
              <a:t> </a:t>
            </a:r>
            <a:r>
              <a:rPr lang="ru-RU" sz="3200" b="1">
                <a:solidFill>
                  <a:schemeClr val="bg1"/>
                </a:solidFill>
              </a:rPr>
              <a:t>57 семей </a:t>
            </a:r>
          </a:p>
          <a:p>
            <a:r>
              <a:rPr lang="ru-RU" sz="2600" b="1">
                <a:solidFill>
                  <a:schemeClr val="bg1"/>
                </a:solidFill>
              </a:rPr>
              <a:t>(74 родителей, </a:t>
            </a:r>
          </a:p>
          <a:p>
            <a:r>
              <a:rPr lang="ru-RU" sz="2600" b="1">
                <a:solidFill>
                  <a:schemeClr val="bg1"/>
                </a:solidFill>
              </a:rPr>
              <a:t>108 детей)  </a:t>
            </a:r>
          </a:p>
          <a:p>
            <a:endParaRPr lang="ru-RU" sz="2600" b="1">
              <a:solidFill>
                <a:schemeClr val="bg1"/>
              </a:solidFill>
            </a:endParaRPr>
          </a:p>
          <a:p>
            <a:endParaRPr lang="ru-RU" sz="2600" b="1">
              <a:solidFill>
                <a:schemeClr val="bg1"/>
              </a:solidFill>
            </a:endParaRPr>
          </a:p>
          <a:p>
            <a:r>
              <a:rPr lang="ru-RU" sz="3200" b="1" u="sng">
                <a:solidFill>
                  <a:schemeClr val="bg1"/>
                </a:solidFill>
              </a:rPr>
              <a:t>Дети:</a:t>
            </a:r>
          </a:p>
          <a:p>
            <a:r>
              <a:rPr lang="ru-RU" sz="3200" b="1">
                <a:solidFill>
                  <a:schemeClr val="bg1"/>
                </a:solidFill>
              </a:rPr>
              <a:t>до 3-х лет         – 16</a:t>
            </a:r>
          </a:p>
          <a:p>
            <a:r>
              <a:rPr lang="ru-RU" sz="3200" b="1">
                <a:solidFill>
                  <a:schemeClr val="bg1"/>
                </a:solidFill>
              </a:rPr>
              <a:t>от 3-х до 7 лет – 27 </a:t>
            </a:r>
          </a:p>
          <a:p>
            <a:r>
              <a:rPr lang="ru-RU" sz="3200" b="1">
                <a:solidFill>
                  <a:schemeClr val="bg1"/>
                </a:solidFill>
              </a:rPr>
              <a:t>от 8 до 10 лет  – 18</a:t>
            </a:r>
          </a:p>
          <a:p>
            <a:r>
              <a:rPr lang="ru-RU" sz="3200" b="1">
                <a:solidFill>
                  <a:schemeClr val="bg1"/>
                </a:solidFill>
              </a:rPr>
              <a:t>от 11 до 14 лет – 32</a:t>
            </a:r>
          </a:p>
          <a:p>
            <a:r>
              <a:rPr lang="ru-RU" sz="3200" b="1">
                <a:solidFill>
                  <a:schemeClr val="bg1"/>
                </a:solidFill>
              </a:rPr>
              <a:t>от 15 до 18 лет – 15</a:t>
            </a:r>
          </a:p>
        </p:txBody>
      </p:sp>
      <p:sp>
        <p:nvSpPr>
          <p:cNvPr id="22542" name="Rectangle 6"/>
          <p:cNvSpPr>
            <a:spLocks noGrp="1"/>
          </p:cNvSpPr>
          <p:nvPr>
            <p:ph type="title" idx="4294967295"/>
          </p:nvPr>
        </p:nvSpPr>
        <p:spPr>
          <a:xfrm>
            <a:off x="0" y="485775"/>
            <a:ext cx="8888413" cy="788988"/>
          </a:xfrm>
        </p:spPr>
        <p:txBody>
          <a:bodyPr>
            <a:normAutofit fontScale="90000"/>
          </a:bodyPr>
          <a:lstStyle/>
          <a:p>
            <a:br>
              <a:rPr lang="ru-RU" sz="2800" b="1">
                <a:solidFill>
                  <a:schemeClr val="bg1"/>
                </a:solidFill>
              </a:rPr>
            </a:br>
            <a:r>
              <a:rPr lang="ru-RU" sz="3600" b="1" i="1" u="sng">
                <a:solidFill>
                  <a:schemeClr val="bg1"/>
                </a:solidFill>
              </a:rPr>
              <a:t>Целевая группа </a:t>
            </a:r>
            <a:br>
              <a:rPr lang="ru-RU" sz="3600" b="1" i="1" u="sng">
                <a:solidFill>
                  <a:schemeClr val="bg1"/>
                </a:solidFill>
              </a:rPr>
            </a:br>
            <a:r>
              <a:rPr lang="ru-RU" sz="3600" b="1" i="1" u="sng">
                <a:solidFill>
                  <a:schemeClr val="bg1"/>
                </a:solidFill>
              </a:rPr>
              <a:t>проекта:</a:t>
            </a:r>
            <a:br>
              <a:rPr lang="ru-RU" sz="3600" b="1" i="1">
                <a:solidFill>
                  <a:schemeClr val="bg1"/>
                </a:solidFill>
              </a:rPr>
            </a:br>
            <a:br>
              <a:rPr lang="ru-RU" sz="3600" b="1">
                <a:solidFill>
                  <a:schemeClr val="bg1"/>
                </a:solidFill>
              </a:rPr>
            </a:br>
            <a:endParaRPr lang="ru-RU" sz="3600" b="1">
              <a:solidFill>
                <a:schemeClr val="bg1"/>
              </a:solidFill>
            </a:endParaRPr>
          </a:p>
        </p:txBody>
      </p:sp>
      <p:sp>
        <p:nvSpPr>
          <p:cNvPr id="22543" name="Rectangle 8"/>
          <p:cNvSpPr>
            <a:spLocks noGrp="1"/>
          </p:cNvSpPr>
          <p:nvPr>
            <p:ph type="body" sz="half" idx="4294967295"/>
          </p:nvPr>
        </p:nvSpPr>
        <p:spPr>
          <a:xfrm>
            <a:off x="4710113" y="187325"/>
            <a:ext cx="7251700" cy="6457950"/>
          </a:xfrm>
        </p:spPr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</a:pPr>
            <a:endParaRPr lang="ru-RU" sz="2200" b="1">
              <a:solidFill>
                <a:srgbClr val="66FFFF"/>
              </a:solidFill>
            </a:endParaRPr>
          </a:p>
          <a:p>
            <a:pPr>
              <a:lnSpc>
                <a:spcPct val="80000"/>
              </a:lnSpc>
            </a:pPr>
            <a:r>
              <a:rPr lang="ru-RU" sz="2400" b="1" i="1">
                <a:solidFill>
                  <a:srgbClr val="66FFFF"/>
                </a:solidFill>
              </a:rPr>
              <a:t> </a:t>
            </a:r>
            <a:r>
              <a:rPr lang="ru-RU" sz="3200" b="1" i="1">
                <a:solidFill>
                  <a:schemeClr val="bg1"/>
                </a:solidFill>
              </a:rPr>
              <a:t>полных  семей – 12;</a:t>
            </a:r>
          </a:p>
          <a:p>
            <a:pPr>
              <a:lnSpc>
                <a:spcPct val="80000"/>
              </a:lnSpc>
            </a:pPr>
            <a:r>
              <a:rPr lang="ru-RU" sz="3200" b="1" i="1">
                <a:solidFill>
                  <a:schemeClr val="bg1"/>
                </a:solidFill>
              </a:rPr>
              <a:t>многодетных  семей – 14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3200" b="1" i="1">
                <a:solidFill>
                  <a:schemeClr val="bg1"/>
                </a:solidFill>
              </a:rPr>
              <a:t>(из них полных - 4); </a:t>
            </a:r>
          </a:p>
          <a:p>
            <a:pPr>
              <a:lnSpc>
                <a:spcPct val="80000"/>
              </a:lnSpc>
            </a:pPr>
            <a:r>
              <a:rPr lang="ru-RU" sz="3200" b="1" i="1">
                <a:solidFill>
                  <a:schemeClr val="bg1"/>
                </a:solidFill>
              </a:rPr>
              <a:t>83 ребенка воспитываются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3200" b="1" i="1">
                <a:solidFill>
                  <a:schemeClr val="bg1"/>
                </a:solidFill>
              </a:rPr>
              <a:t>в неполных семьях,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3200" b="1" i="1">
                <a:solidFill>
                  <a:schemeClr val="bg1"/>
                </a:solidFill>
              </a:rPr>
              <a:t>(из них 3 - воспитываются отцами);</a:t>
            </a:r>
          </a:p>
          <a:p>
            <a:pPr>
              <a:lnSpc>
                <a:spcPct val="80000"/>
              </a:lnSpc>
            </a:pPr>
            <a:r>
              <a:rPr lang="ru-RU" sz="3200" b="1" i="1">
                <a:solidFill>
                  <a:schemeClr val="bg1"/>
                </a:solidFill>
              </a:rPr>
              <a:t>неработающих родителей – 31 чел.</a:t>
            </a:r>
          </a:p>
          <a:p>
            <a:pPr>
              <a:lnSpc>
                <a:spcPct val="80000"/>
              </a:lnSpc>
            </a:pPr>
            <a:r>
              <a:rPr lang="ru-RU" sz="3200" b="1" i="1">
                <a:solidFill>
                  <a:schemeClr val="bg1"/>
                </a:solidFill>
              </a:rPr>
              <a:t>злоупотребляющих алкоголем – 38 чел.</a:t>
            </a:r>
          </a:p>
          <a:p>
            <a:pPr>
              <a:lnSpc>
                <a:spcPct val="80000"/>
              </a:lnSpc>
            </a:pPr>
            <a:r>
              <a:rPr lang="ru-RU" sz="3200" b="1" i="1">
                <a:solidFill>
                  <a:schemeClr val="bg1"/>
                </a:solidFill>
              </a:rPr>
              <a:t>имеющих опыт ограничения, </a:t>
            </a:r>
          </a:p>
          <a:p>
            <a:pPr>
              <a:lnSpc>
                <a:spcPct val="80000"/>
              </a:lnSpc>
            </a:pPr>
            <a:r>
              <a:rPr lang="ru-RU" sz="3200" b="1" i="1">
                <a:solidFill>
                  <a:schemeClr val="bg1"/>
                </a:solidFill>
              </a:rPr>
              <a:t>риск лишения родительских прав - 29 родителей</a:t>
            </a:r>
          </a:p>
          <a:p>
            <a:pPr>
              <a:lnSpc>
                <a:spcPct val="80000"/>
              </a:lnSpc>
            </a:pPr>
            <a:endParaRPr lang="ru-RU" sz="3200" i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2"/>
          <p:cNvSpPr txBox="1">
            <a:spLocks noChangeArrowheads="1"/>
          </p:cNvSpPr>
          <p:nvPr/>
        </p:nvSpPr>
        <p:spPr bwMode="auto">
          <a:xfrm>
            <a:off x="0" y="0"/>
            <a:ext cx="12192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3200">
              <a:solidFill>
                <a:srgbClr val="FFFF00"/>
              </a:solidFill>
            </a:endParaRPr>
          </a:p>
        </p:txBody>
      </p:sp>
      <p:graphicFrame>
        <p:nvGraphicFramePr>
          <p:cNvPr id="44072" name="Group 40"/>
          <p:cNvGraphicFramePr>
            <a:graphicFrameLocks noGrp="1"/>
          </p:cNvGraphicFramePr>
          <p:nvPr/>
        </p:nvGraphicFramePr>
        <p:xfrm>
          <a:off x="228600" y="0"/>
          <a:ext cx="11963400" cy="6571933"/>
        </p:xfrm>
        <a:graphic>
          <a:graphicData uri="http://schemas.openxmlformats.org/drawingml/2006/table">
            <a:tbl>
              <a:tblPr/>
              <a:tblGrid>
                <a:gridCol w="87169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59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0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232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sng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sng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показателя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sng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Значение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sng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показателя</a:t>
                      </a:r>
                      <a:endParaRPr kumimoji="0" lang="ru-RU" sz="2800" b="1" i="0" u="sng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0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ожидаемое</a:t>
                      </a:r>
                      <a:endParaRPr kumimoji="0" 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достигнутое</a:t>
                      </a:r>
                      <a:endParaRPr kumimoji="0" 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77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Общее число детей, участвующих в мероприятиях проекта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330 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390 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85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Общее число взрослых, принимающих участие в мероприятиях проекта 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210 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341 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9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ru-RU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наставников, участвующих в проекте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 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 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302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ru-RU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семей, получивших помощь в форме социального сопровождения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 семей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семей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954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семей, отметивших улучшение детско-родительских отношений и отношений с социальным окружением </a:t>
                      </a:r>
                      <a:r>
                        <a:rPr kumimoji="0" lang="ru-RU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(от общей численности целевой группы)</a:t>
                      </a:r>
                      <a:endParaRPr kumimoji="0" lang="ru-RU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IMG_671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89050"/>
            <a:ext cx="6553200" cy="5302250"/>
          </a:xfrm>
          <a:prstGeom prst="rect">
            <a:avLst/>
          </a:prstGeom>
          <a:noFill/>
        </p:spPr>
      </p:pic>
      <p:sp>
        <p:nvSpPr>
          <p:cNvPr id="36869" name="Rectangle 5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639763"/>
          </a:xfrm>
        </p:spPr>
        <p:txBody>
          <a:bodyPr>
            <a:normAutofit fontScale="90000"/>
          </a:bodyPr>
          <a:lstStyle/>
          <a:p>
            <a:r>
              <a:rPr lang="ru-RU" sz="40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       ИТОГОВАЯ КОНФЕРЕНЦИЯ ПО ПРОЕКТУ</a:t>
            </a:r>
          </a:p>
        </p:txBody>
      </p:sp>
      <p:pic>
        <p:nvPicPr>
          <p:cNvPr id="36870" name="Picture 6" descr="DSC_086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4800" y="1338263"/>
            <a:ext cx="5537200" cy="2890837"/>
          </a:xfrm>
          <a:prstGeom prst="rect">
            <a:avLst/>
          </a:prstGeom>
          <a:noFill/>
        </p:spPr>
      </p:pic>
      <p:pic>
        <p:nvPicPr>
          <p:cNvPr id="36871" name="Picture 7" descr="DSC_071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8450" y="4397375"/>
            <a:ext cx="5543550" cy="2174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/>
          </p:cNvSpPr>
          <p:nvPr>
            <p:ph type="title" idx="4294967295"/>
          </p:nvPr>
        </p:nvSpPr>
        <p:spPr>
          <a:xfrm>
            <a:off x="638175" y="266700"/>
            <a:ext cx="11191875" cy="488950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3600" b="1">
                <a:solidFill>
                  <a:schemeClr val="accent1"/>
                </a:solidFill>
              </a:rPr>
              <a:t>Уличные тренажеры</a:t>
            </a:r>
          </a:p>
        </p:txBody>
      </p:sp>
      <p:graphicFrame>
        <p:nvGraphicFramePr>
          <p:cNvPr id="39945" name="Group 9"/>
          <p:cNvGraphicFramePr>
            <a:graphicFrameLocks noGrp="1"/>
          </p:cNvGraphicFramePr>
          <p:nvPr/>
        </p:nvGraphicFramePr>
        <p:xfrm>
          <a:off x="8636000" y="4953000"/>
          <a:ext cx="406400" cy="609600"/>
        </p:xfrm>
        <a:graphic>
          <a:graphicData uri="http://schemas.openxmlformats.org/drawingml/2006/table">
            <a:tbl>
              <a:tblPr/>
              <a:tblGrid>
                <a:gridCol w="40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4585" name="Picture 15" descr="IMG_20190118_10172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7850" y="3810000"/>
            <a:ext cx="3640138" cy="280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6" name="Picture 16" descr="IMG_20190118_10175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3563" y="857250"/>
            <a:ext cx="3722687" cy="277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7" name="Picture 17" descr="20190615_11365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638" y="920750"/>
            <a:ext cx="741680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 descr="ehbru"/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b="1"/>
          </a:p>
        </p:txBody>
      </p:sp>
      <p:pic>
        <p:nvPicPr>
          <p:cNvPr id="25603" name="Picture 4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" y="1733550"/>
            <a:ext cx="495935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Rectangle 5"/>
          <p:cNvSpPr>
            <a:spLocks noGrp="1"/>
          </p:cNvSpPr>
          <p:nvPr>
            <p:ph type="title" idx="4294967295"/>
          </p:nvPr>
        </p:nvSpPr>
        <p:spPr>
          <a:xfrm>
            <a:off x="304800" y="304800"/>
            <a:ext cx="11684000" cy="762000"/>
          </a:xfrm>
          <a:ln>
            <a:solidFill>
              <a:srgbClr val="66FFFF"/>
            </a:solidFill>
          </a:ln>
        </p:spPr>
        <p:txBody>
          <a:bodyPr/>
          <a:lstStyle/>
          <a:p>
            <a:pPr algn="ctr"/>
            <a:r>
              <a:rPr lang="ru-RU" sz="3600" b="1">
                <a:solidFill>
                  <a:schemeClr val="accent1"/>
                </a:solidFill>
              </a:rPr>
              <a:t>ТЕХНИКА «ЭБРУ» - РИСОВАНИЕ НА ВОДЕ</a:t>
            </a:r>
          </a:p>
        </p:txBody>
      </p:sp>
      <p:pic>
        <p:nvPicPr>
          <p:cNvPr id="25605" name="Picture 6" descr="69ff2059-a9c6-2479-4593-db61b6fce4a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7850" y="1728788"/>
            <a:ext cx="6210300" cy="480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4558E6-E954-47C3-B860-C936A9DF1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AEE1CD-B9E1-471F-9FCC-CDA32D93C58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5157" y="3514941"/>
            <a:ext cx="4794271" cy="3424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7FC1EC9-9C4F-4A84-960F-7B8F65B31BB4}"/>
              </a:ext>
            </a:extLst>
          </p:cNvPr>
          <p:cNvSpPr/>
          <p:nvPr/>
        </p:nvSpPr>
        <p:spPr>
          <a:xfrm>
            <a:off x="0" y="1486930"/>
            <a:ext cx="12191999" cy="388414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ОТЧЁТ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 результатах деятельности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главы города Ливны и администрации города Ливны </a:t>
            </a:r>
          </a:p>
          <a:p>
            <a:pPr algn="ctr"/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2019 году</a:t>
            </a:r>
            <a:endParaRPr lang="ru-RU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4871" y="231731"/>
            <a:ext cx="1517600" cy="1893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1842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4558E6-E954-47C3-B860-C936A9DF1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AEE1CD-B9E1-471F-9FCC-CDA32D93C58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5157" y="3514941"/>
            <a:ext cx="4794271" cy="3424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7FC1EC9-9C4F-4A84-960F-7B8F65B31BB4}"/>
              </a:ext>
            </a:extLst>
          </p:cNvPr>
          <p:cNvSpPr/>
          <p:nvPr/>
        </p:nvSpPr>
        <p:spPr>
          <a:xfrm>
            <a:off x="0" y="1486930"/>
            <a:ext cx="12191999" cy="388414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ОТЧЁТ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 результатах деятельности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главы города Ливны и администрации города Ливны </a:t>
            </a:r>
          </a:p>
          <a:p>
            <a:pPr algn="ctr"/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2019 году</a:t>
            </a:r>
            <a:endParaRPr lang="ru-RU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4871" y="231731"/>
            <a:ext cx="1517600" cy="1893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1536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4E342D4-5261-46BF-A3EA-173EFB6DD8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C774F55-9BF6-463E-94EB-4BF8C2195416}"/>
              </a:ext>
            </a:extLst>
          </p:cNvPr>
          <p:cNvSpPr/>
          <p:nvPr/>
        </p:nvSpPr>
        <p:spPr>
          <a:xfrm>
            <a:off x="0" y="1789733"/>
            <a:ext cx="12192000" cy="3970318"/>
          </a:xfrm>
          <a:prstGeom prst="rect">
            <a:avLst/>
          </a:prstGeom>
          <a:solidFill>
            <a:srgbClr val="003366">
              <a:alpha val="54000"/>
            </a:srgb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Стоимость имущества городской казны по состоянию:</a:t>
            </a:r>
          </a:p>
          <a:p>
            <a:r>
              <a:rPr lang="ru-RU" sz="36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ru-RU" sz="36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1 января 2019 года – 1 млрд. 551 млн. руб.,</a:t>
            </a:r>
          </a:p>
          <a:p>
            <a:pPr marL="571500" indent="-571500">
              <a:buFontTx/>
              <a:buChar char="-"/>
            </a:pPr>
            <a:endParaRPr lang="ru-RU" sz="3600" b="1" dirty="0">
              <a:solidFill>
                <a:srgbClr val="FFFF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>
              <a:buFontTx/>
              <a:buChar char="-"/>
            </a:pPr>
            <a:r>
              <a:rPr lang="ru-RU" sz="36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1 января 2020 года – увеличение на 17 млн. руб. </a:t>
            </a:r>
            <a:endParaRPr lang="ru-RU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4002" y="0"/>
            <a:ext cx="874940" cy="1091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8308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9DE9878-5C6E-4C67-99A3-F7BFFC5DE81A}"/>
              </a:ext>
            </a:extLst>
          </p:cNvPr>
          <p:cNvSpPr/>
          <p:nvPr/>
        </p:nvSpPr>
        <p:spPr>
          <a:xfrm>
            <a:off x="531139" y="352452"/>
            <a:ext cx="11129722" cy="6153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2019 году в Ливнах реализовывались 20 муниципальных программ. </a:t>
            </a:r>
          </a:p>
          <a:p>
            <a:pPr indent="269875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2019 году бюджетные инвестиции составили более </a:t>
            </a:r>
            <a:r>
              <a:rPr lang="ru-RU" b="1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127 млн. рублей </a:t>
            </a:r>
            <a:r>
              <a:rPr lang="ru-RU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были направлены: </a:t>
            </a:r>
          </a:p>
          <a:p>
            <a:pPr indent="269875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на переселение граждан из аварийного жилищного фонда - </a:t>
            </a:r>
            <a:r>
              <a:rPr lang="ru-RU" b="1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1,3 млн. рублей</a:t>
            </a:r>
            <a:r>
              <a:rPr lang="ru-RU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indent="269875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на приобретение жилых помещений для детей-сирот и детей, оставшихся без попечения родителей - </a:t>
            </a:r>
            <a:r>
              <a:rPr lang="ru-RU" b="1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7,7 млн. рублей</a:t>
            </a:r>
            <a:r>
              <a:rPr lang="ru-RU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indent="269875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на проведение инженерно-геологических, инженерно-экологических изысканий, разработку ПСД на строительство сетей водоснабжения в микрорайоне Южный - </a:t>
            </a:r>
            <a:r>
              <a:rPr lang="ru-RU" b="1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0,5 млн. рублей</a:t>
            </a:r>
            <a:r>
              <a:rPr lang="ru-RU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indent="269875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на строительство пристройки к зданию МБОУ Гимназия </a:t>
            </a:r>
            <a:r>
              <a:rPr lang="ru-RU" b="1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г.Ливны</a:t>
            </a:r>
            <a:r>
              <a:rPr lang="ru-RU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(окончательный расчет) – </a:t>
            </a:r>
            <a:r>
              <a:rPr lang="ru-RU" b="1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77,7 млн. рублей</a:t>
            </a:r>
            <a:r>
              <a:rPr lang="ru-RU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indent="269875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на строительство физкультурно-оздоровительного комплекса открытого типа (ФОКОТ) - </a:t>
            </a:r>
            <a:r>
              <a:rPr lang="ru-RU" b="1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24,6 млн. рублей</a:t>
            </a:r>
            <a:r>
              <a:rPr lang="ru-RU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indent="269875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на реконструкцию перекрестка улиц Орловская и Гайдара с организацией кругового движения – </a:t>
            </a:r>
            <a:r>
              <a:rPr lang="ru-RU" b="1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12,5 млн. рублей</a:t>
            </a:r>
            <a:r>
              <a:rPr lang="ru-RU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indent="269875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на газификацию жилых домов по улицам Земляничная и Славная, переулкам </a:t>
            </a:r>
            <a:r>
              <a:rPr lang="ru-RU" b="1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Ануфриевский</a:t>
            </a:r>
            <a:r>
              <a:rPr lang="ru-RU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Славный – </a:t>
            </a:r>
            <a:r>
              <a:rPr lang="ru-RU" b="1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1,5 млн. рублей</a:t>
            </a:r>
            <a:r>
              <a:rPr lang="ru-RU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indent="269875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прочие (окончательный расчет за реконструкцию моста через реку Сосна) - </a:t>
            </a:r>
            <a:r>
              <a:rPr lang="ru-RU" b="1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1,3 млн. рублей</a:t>
            </a:r>
            <a:r>
              <a:rPr lang="ru-RU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b="1" dirty="0">
              <a:solidFill>
                <a:srgbClr val="FFFF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63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7623</TotalTime>
  <Words>1356</Words>
  <Application>Microsoft Office PowerPoint</Application>
  <PresentationFormat>Широкоэкранный</PresentationFormat>
  <Paragraphs>247</Paragraphs>
  <Slides>67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67</vt:i4>
      </vt:variant>
    </vt:vector>
  </HeadingPairs>
  <TitlesOfParts>
    <vt:vector size="76" baseType="lpstr">
      <vt:lpstr>Arial Unicode MS</vt:lpstr>
      <vt:lpstr>Arial</vt:lpstr>
      <vt:lpstr>Calibri</vt:lpstr>
      <vt:lpstr>Calibri Light</vt:lpstr>
      <vt:lpstr>Times New Roman</vt:lpstr>
      <vt:lpstr>Wingdings</vt:lpstr>
      <vt:lpstr>Тема Office</vt:lpstr>
      <vt:lpstr>Точечный рисунок</vt:lpstr>
      <vt:lpstr>Диаграмма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Количество воспитанников и очередь в детские сады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– 2019   (в сравнении с 2018 годом)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Целевая группа  проекта:  </vt:lpstr>
      <vt:lpstr>Презентация PowerPoint</vt:lpstr>
      <vt:lpstr>       ИТОГОВАЯ КОНФЕРЕНЦИЯ ПО ПРОЕКТУ</vt:lpstr>
      <vt:lpstr>Уличные тренажеры</vt:lpstr>
      <vt:lpstr>ТЕХНИКА «ЭБРУ» - РИСОВАНИЕ НА ВОДЕ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Игорь Владимирович Бывшев</dc:creator>
  <cp:lastModifiedBy>Igor Vladimiroviсh Byvshev</cp:lastModifiedBy>
  <cp:revision>765</cp:revision>
  <dcterms:created xsi:type="dcterms:W3CDTF">2016-02-07T07:17:29Z</dcterms:created>
  <dcterms:modified xsi:type="dcterms:W3CDTF">2020-03-31T08:04:08Z</dcterms:modified>
</cp:coreProperties>
</file>