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3" r:id="rId3"/>
    <p:sldId id="284" r:id="rId4"/>
    <p:sldId id="287" r:id="rId5"/>
    <p:sldId id="259" r:id="rId6"/>
    <p:sldId id="280" r:id="rId7"/>
    <p:sldId id="288" r:id="rId8"/>
    <p:sldId id="275" r:id="rId9"/>
    <p:sldId id="286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60600"/>
    <a:srgbClr val="990033"/>
    <a:srgbClr val="FF9999"/>
    <a:srgbClr val="0F0179"/>
    <a:srgbClr val="FD33E0"/>
    <a:srgbClr val="00FF00"/>
    <a:srgbClr val="9E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2670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4.6874999999999998E-3"/>
                  <c:y val="-1.874999884657980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294,1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4062500000000101E-2"/>
                  <c:y val="-2.109374870240237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431,0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406250000000004E-2"/>
                  <c:y val="-1.640624899075736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237,8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федеральный бюджет</c:v>
                </c:pt>
                <c:pt idx="1">
                  <c:v>областной бюджет</c:v>
                </c:pt>
                <c:pt idx="2">
                  <c:v>городской бюджет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294.10000000000002</c:v>
                </c:pt>
                <c:pt idx="1">
                  <c:v>431</c:v>
                </c:pt>
                <c:pt idx="2" formatCode="General">
                  <c:v>237.8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1.8750000000000048E-2"/>
                  <c:y val="-1.1718749279112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466,6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5000000000000064E-2"/>
                  <c:y val="-1.1718749279112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447,9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4.5312500000000124E-2"/>
                  <c:y val="2.685587007835280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242,7</a:t>
                    </a:r>
                  </a:p>
                  <a:p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федеральный бюджет</c:v>
                </c:pt>
                <c:pt idx="1">
                  <c:v>областной бюджет</c:v>
                </c:pt>
                <c:pt idx="2">
                  <c:v>городской бюджет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466.6</c:v>
                </c:pt>
                <c:pt idx="1">
                  <c:v>447.9</c:v>
                </c:pt>
                <c:pt idx="2">
                  <c:v>242.7</c:v>
                </c:pt>
              </c:numCache>
            </c:numRef>
          </c:val>
          <c:shape val="cylinder"/>
        </c:ser>
        <c:shape val="box"/>
        <c:axId val="72053888"/>
        <c:axId val="72055424"/>
        <c:axId val="0"/>
      </c:bar3DChart>
      <c:catAx>
        <c:axId val="72053888"/>
        <c:scaling>
          <c:orientation val="minMax"/>
        </c:scaling>
        <c:axPos val="b"/>
        <c:tickLblPos val="nextTo"/>
        <c:spPr>
          <a:noFill/>
        </c:spPr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ru-RU"/>
          </a:p>
        </c:txPr>
        <c:crossAx val="72055424"/>
        <c:crosses val="autoZero"/>
        <c:auto val="1"/>
        <c:lblAlgn val="ctr"/>
        <c:lblOffset val="100"/>
      </c:catAx>
      <c:valAx>
        <c:axId val="72055424"/>
        <c:scaling>
          <c:orientation val="minMax"/>
        </c:scaling>
        <c:axPos val="l"/>
        <c:majorGridlines/>
        <c:numFmt formatCode="General" sourceLinked="1"/>
        <c:tickLblPos val="nextTo"/>
        <c:crossAx val="720538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>
              <a:solidFill>
                <a:srgbClr val="FFFF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ru-RU" dirty="0"/>
              <a:t>9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месяцев</a:t>
            </a:r>
            <a:r>
              <a:rPr lang="ru-RU" dirty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2018</a:t>
            </a:r>
            <a:r>
              <a:rPr lang="ru-RU" dirty="0" smtClean="0"/>
              <a:t> </a:t>
            </a:r>
            <a:r>
              <a:rPr lang="ru-RU" dirty="0"/>
              <a:t>года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8010035091312238E-2"/>
          <c:y val="0.1447275561240586"/>
          <c:w val="0.65616185326239096"/>
          <c:h val="0.80467554466461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2018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194,0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  <a:latin typeface="Arial" pitchFamily="34" charset="0"/>
                        <a:cs typeface="Arial" pitchFamily="34" charset="0"/>
                      </a:rPr>
                      <a:t>43,8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527,5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194</c:v>
                </c:pt>
                <c:pt idx="1">
                  <c:v>43.8</c:v>
                </c:pt>
                <c:pt idx="2">
                  <c:v>527.5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>
              <a:solidFill>
                <a:srgbClr val="FFFF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ru-RU" dirty="0"/>
              <a:t>9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месяцев</a:t>
            </a:r>
            <a:r>
              <a:rPr lang="ru-RU" dirty="0"/>
              <a:t> </a:t>
            </a:r>
            <a:r>
              <a:rPr lang="ru-RU" dirty="0" smtClean="0"/>
              <a:t>2019 </a:t>
            </a:r>
            <a:r>
              <a:rPr lang="ru-RU" dirty="0"/>
              <a:t>года</a:t>
            </a:r>
          </a:p>
        </c:rich>
      </c:tx>
      <c:layout>
        <c:manualLayout>
          <c:xMode val="edge"/>
          <c:yMode val="edge"/>
          <c:x val="0.29543098686871838"/>
          <c:y val="2.4535529862154772E-2"/>
        </c:manualLayout>
      </c:layout>
    </c:title>
    <c:plotArea>
      <c:layout>
        <c:manualLayout>
          <c:layoutTarget val="inner"/>
          <c:xMode val="edge"/>
          <c:yMode val="edge"/>
          <c:x val="2.8010035091312238E-2"/>
          <c:y val="0.1447275561240586"/>
          <c:w val="0.6561618532623914"/>
          <c:h val="0.804675544664615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193,6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49,1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508,7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193.6</c:v>
                </c:pt>
                <c:pt idx="1">
                  <c:v>49.1</c:v>
                </c:pt>
                <c:pt idx="2">
                  <c:v>508.7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6055979330708701E-2"/>
          <c:y val="3.4937410703752746E-2"/>
          <c:w val="0.70694672736220476"/>
          <c:h val="0.5031462426760692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6.2500000000000177E-3"/>
                  <c:y val="3.0212841139453949E-2"/>
                </c:manualLayout>
              </c:layout>
              <c:showVal val="1"/>
            </c:dLbl>
            <c:dLbl>
              <c:idx val="1"/>
              <c:layout>
                <c:manualLayout>
                  <c:x val="-9.3750000000000118E-3"/>
                  <c:y val="2.2156083502266201E-2"/>
                </c:manualLayout>
              </c:layout>
              <c:showVal val="1"/>
            </c:dLbl>
            <c:dLbl>
              <c:idx val="2"/>
              <c:layout>
                <c:manualLayout>
                  <c:x val="1.0937499999999999E-2"/>
                  <c:y val="2.2156083502266201E-2"/>
                </c:manualLayout>
              </c:layout>
              <c:showVal val="1"/>
            </c:dLbl>
            <c:dLbl>
              <c:idx val="3"/>
              <c:layout>
                <c:manualLayout>
                  <c:x val="1.0937500000000063E-2"/>
                  <c:y val="1.812770468367236E-2"/>
                </c:manualLayout>
              </c:layout>
              <c:showVal val="1"/>
            </c:dLbl>
            <c:dLbl>
              <c:idx val="4"/>
              <c:layout>
                <c:manualLayout>
                  <c:x val="4.6874999999999998E-3"/>
                  <c:y val="2.215608350226620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FFFF00"/>
                    </a:solidFill>
                    <a:latin typeface="Arial Black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Доходы от продажи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139.5</c:v>
                </c:pt>
                <c:pt idx="1">
                  <c:v>27.6</c:v>
                </c:pt>
                <c:pt idx="2" formatCode="0.0">
                  <c:v>18</c:v>
                </c:pt>
                <c:pt idx="3" formatCode="0.0">
                  <c:v>26.2</c:v>
                </c:pt>
                <c:pt idx="4">
                  <c:v>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Доходы от продажи имущества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136.30000000000001</c:v>
                </c:pt>
                <c:pt idx="1">
                  <c:v>28.3</c:v>
                </c:pt>
                <c:pt idx="2">
                  <c:v>20.399999999999999</c:v>
                </c:pt>
                <c:pt idx="3" formatCode="0.0">
                  <c:v>29</c:v>
                </c:pt>
                <c:pt idx="4">
                  <c:v>11.5</c:v>
                </c:pt>
              </c:numCache>
            </c:numRef>
          </c:val>
        </c:ser>
        <c:shape val="cylinder"/>
        <c:axId val="81345536"/>
        <c:axId val="81351424"/>
        <c:axId val="81407040"/>
      </c:bar3DChart>
      <c:catAx>
        <c:axId val="8134553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b="1">
                <a:solidFill>
                  <a:srgbClr val="FFFF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1351424"/>
        <c:crosses val="autoZero"/>
        <c:auto val="1"/>
        <c:lblAlgn val="ctr"/>
        <c:lblOffset val="100"/>
      </c:catAx>
      <c:valAx>
        <c:axId val="813514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345536"/>
        <c:crosses val="autoZero"/>
        <c:crossBetween val="between"/>
      </c:valAx>
      <c:serAx>
        <c:axId val="81407040"/>
        <c:scaling>
          <c:orientation val="minMax"/>
        </c:scaling>
        <c:delete val="1"/>
        <c:axPos val="b"/>
        <c:tickLblPos val="none"/>
        <c:crossAx val="81351424"/>
        <c:crosses val="autoZero"/>
      </c:serAx>
    </c:plotArea>
    <c:legend>
      <c:legendPos val="r"/>
      <c:layout>
        <c:manualLayout>
          <c:xMode val="edge"/>
          <c:yMode val="edge"/>
          <c:x val="0.81675393700787535"/>
          <c:y val="0.37964171535348457"/>
          <c:w val="0.16137106299212597"/>
          <c:h val="0.11180844709802863"/>
        </c:manualLayout>
      </c:layout>
      <c:txPr>
        <a:bodyPr/>
        <a:lstStyle/>
        <a:p>
          <a:pPr>
            <a:defRPr sz="2400">
              <a:solidFill>
                <a:srgbClr val="FFFF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  <a:latin typeface="Arial" pitchFamily="34" charset="0"/>
                <a:cs typeface="Arial" pitchFamily="34" charset="0"/>
              </a:defRPr>
            </a:pPr>
            <a:r>
              <a:rPr lang="ru-RU" dirty="0">
                <a:latin typeface="Arial" pitchFamily="34" charset="0"/>
                <a:cs typeface="Arial" pitchFamily="34" charset="0"/>
              </a:rPr>
              <a:t>9 месяцев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2018 </a:t>
            </a:r>
            <a:r>
              <a:rPr lang="ru-RU" dirty="0">
                <a:latin typeface="Arial" pitchFamily="34" charset="0"/>
                <a:cs typeface="Arial" pitchFamily="34" charset="0"/>
              </a:rPr>
              <a:t>года</a:t>
            </a:r>
          </a:p>
        </c:rich>
      </c:tx>
      <c:layout>
        <c:manualLayout>
          <c:xMode val="edge"/>
          <c:yMode val="edge"/>
          <c:x val="0.12924907621418039"/>
          <c:y val="2.8217530701461151E-2"/>
        </c:manualLayout>
      </c:layout>
    </c:title>
    <c:plotArea>
      <c:layout>
        <c:manualLayout>
          <c:layoutTarget val="inner"/>
          <c:xMode val="edge"/>
          <c:yMode val="edge"/>
          <c:x val="3.6430528755382649E-2"/>
          <c:y val="0.1421624243080393"/>
          <c:w val="0.6561618532623914"/>
          <c:h val="0.804675544664615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2018года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/>
                      <a:t>60,0%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20,2%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19,8%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0.60000000000000064</c:v>
                </c:pt>
                <c:pt idx="1">
                  <c:v>0.20200000000000001</c:v>
                </c:pt>
                <c:pt idx="2">
                  <c:v>0.19800000000000001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064550194544946"/>
          <c:y val="0.25443363786369333"/>
          <c:w val="0.34935449805455138"/>
          <c:h val="0.57790272222669792"/>
        </c:manualLayout>
      </c:layout>
      <c:txPr>
        <a:bodyPr/>
        <a:lstStyle/>
        <a:p>
          <a:pPr>
            <a:defRPr sz="2000" b="1">
              <a:solidFill>
                <a:srgbClr val="FFFF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ru-RU" dirty="0"/>
              <a:t>9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месяцев</a:t>
            </a:r>
            <a:r>
              <a:rPr lang="ru-RU" dirty="0"/>
              <a:t> </a:t>
            </a:r>
            <a:r>
              <a:rPr lang="ru-RU" dirty="0" smtClean="0"/>
              <a:t>2019 </a:t>
            </a:r>
            <a:r>
              <a:rPr lang="ru-RU" dirty="0"/>
              <a:t>года</a:t>
            </a:r>
          </a:p>
        </c:rich>
      </c:tx>
      <c:layout>
        <c:manualLayout>
          <c:xMode val="edge"/>
          <c:yMode val="edge"/>
          <c:x val="0.13728816964326479"/>
          <c:y val="6.8102142561428769E-2"/>
        </c:manualLayout>
      </c:layout>
    </c:title>
    <c:plotArea>
      <c:layout>
        <c:manualLayout>
          <c:layoutTarget val="inner"/>
          <c:xMode val="edge"/>
          <c:yMode val="edge"/>
          <c:x val="2.8010035091312238E-2"/>
          <c:y val="0.1447275561240586"/>
          <c:w val="0.65616185326239174"/>
          <c:h val="0.804675544664615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59,0%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23,4%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260600"/>
                        </a:solidFill>
                      </a:rPr>
                      <a:t>17,6%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Прочие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0.59</c:v>
                </c:pt>
                <c:pt idx="1">
                  <c:v>0.23400000000000001</c:v>
                </c:pt>
                <c:pt idx="2">
                  <c:v>0.17600000000000018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522933928166186"/>
          <c:y val="0.13699796471621417"/>
          <c:w val="0.41587364371509661"/>
          <c:h val="0.75091180174016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2.6179791262546201E-2"/>
                  <c:y val="4.216656457045717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0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Заработная плата с начислениями</c:v>
                </c:pt>
                <c:pt idx="1">
                  <c:v>Питание</c:v>
                </c:pt>
                <c:pt idx="2">
                  <c:v>Коммунальные расходы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411.8</c:v>
                </c:pt>
                <c:pt idx="1">
                  <c:v>32</c:v>
                </c:pt>
                <c:pt idx="2">
                  <c:v>34</c:v>
                </c:pt>
                <c:pt idx="3">
                  <c:v>261.5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004947931276215"/>
          <c:y val="0.16414995745495245"/>
          <c:w val="0.32369157941590282"/>
          <c:h val="0.73475137649881106"/>
        </c:manualLayout>
      </c:layout>
      <c:txPr>
        <a:bodyPr/>
        <a:lstStyle/>
        <a:p>
          <a:pPr>
            <a:defRPr sz="2000">
              <a:solidFill>
                <a:srgbClr val="FFFF00"/>
              </a:solidFill>
              <a:latin typeface="Arial Black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0.30233</cdr:x>
      <cdr:y>0.49877</cdr:y>
    </cdr:from>
    <cdr:to>
      <cdr:x>0.38433</cdr:x>
      <cdr:y>0.63431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6525" y="2403565"/>
          <a:ext cx="875212" cy="653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0.33293</cdr:x>
      <cdr:y>0.5069</cdr:y>
    </cdr:from>
    <cdr:to>
      <cdr:x>0.4186</cdr:x>
      <cdr:y>0.69665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53097" y="24427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0.31334</cdr:x>
      <cdr:y>0.43371</cdr:y>
    </cdr:from>
    <cdr:to>
      <cdr:x>0.4492</cdr:x>
      <cdr:y>0.57467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44090" y="2090056"/>
          <a:ext cx="1449977" cy="679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>
              <a:solidFill>
                <a:srgbClr val="FFFF00"/>
              </a:solidFill>
              <a:latin typeface="Arial Black" pitchFamily="34" charset="0"/>
            </a:rPr>
            <a:t>739,3</a:t>
          </a:r>
          <a:endParaRPr lang="ru-RU" sz="3200" dirty="0">
            <a:solidFill>
              <a:srgbClr val="FFFF00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B7AF-9515-417B-B770-5D053F2556CB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DB7-8E68-41FA-AD20-66F1C05BE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5036-C78D-416A-8FE0-AF483A098577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357-5D03-4956-97B9-0990D623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0CFE-2CD4-423C-83DD-40F13049EEDB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001-8B27-4A2E-8A8D-01555758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D57A-12E6-4137-ACF3-FF4675F9F667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0A00-AB49-4A1B-87DB-5F59A706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EBA-2478-4894-98DE-163AC95CBCB3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2361-CCA4-44BF-AC8C-84BB167D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0341-8B63-497C-A0C5-7324F158B381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2160-4033-40BB-AF42-762B66F25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220F-D3BF-4578-AA45-775BBD6CAA3B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7B3-EA8C-4952-9C09-BE7CA37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3D4A-05D2-42AF-B316-F675AD612E36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CE5D-1F99-41B0-8039-A30A4CAE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9B44-FF48-4AC8-BEF5-54BB94F97130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E81-455C-4A48-9198-1F384219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D428-0F08-4DAB-B211-6B386B859260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EA82-A704-4B3E-B4A9-34079D92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556-F8F0-4882-8909-533FA67C26A5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D23A-70DE-4425-B290-57E681E34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BFA35-7D68-4134-94EC-B63CE9E0B604}" type="datetimeFigureOut">
              <a:rPr lang="ru-RU"/>
              <a:pPr>
                <a:defRPr/>
              </a:pPr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E6DCDB-FB9B-474B-8723-F1FD8319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97354" y="185738"/>
            <a:ext cx="10384971" cy="1325562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Поступило доходов во все уровни бюджетов</a:t>
            </a:r>
            <a:b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за 9 месяцев 2018-2019 годов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92708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0556602" y="1753053"/>
            <a:ext cx="16353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млн.руб</a:t>
            </a:r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0"/>
            <a:ext cx="1567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1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391955" y="1412845"/>
          <a:ext cx="8128000" cy="505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2685"/>
            <a:ext cx="11087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Структура доходов </a:t>
            </a:r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бюджета </a:t>
            </a:r>
            <a:r>
              <a:rPr lang="ru-RU" sz="36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города Ливны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923813" y="0"/>
            <a:ext cx="1268185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0"/>
            <a:ext cx="15348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2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9308" y="1306520"/>
          <a:ext cx="6170304" cy="51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308299" y="1336090"/>
          <a:ext cx="6170304" cy="517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834816" y="3691319"/>
            <a:ext cx="1200150" cy="92085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765,3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902076" y="3778474"/>
            <a:ext cx="1246448" cy="88419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751,4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6046" y="2116183"/>
            <a:ext cx="137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40872" y="346075"/>
            <a:ext cx="10580914" cy="1101725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Исполнение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бюджета города Ливны в разрезе основных доходных источников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 flipH="1">
            <a:off x="10793186" y="0"/>
            <a:ext cx="1398814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0369959" y="1518285"/>
            <a:ext cx="1665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3000" b="0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" y="0"/>
            <a:ext cx="1583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3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40680" y="887104"/>
          <a:ext cx="8609160" cy="630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558" y="472685"/>
            <a:ext cx="105645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неналоговых доходов бюджета </a:t>
            </a:r>
            <a:r>
              <a:rPr lang="ru-RU" sz="2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города Ливны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25843" y="0"/>
            <a:ext cx="1366157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0"/>
            <a:ext cx="171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4</a:t>
            </a:r>
          </a:p>
          <a:p>
            <a:pPr algn="ctr">
              <a:spcBef>
                <a:spcPct val="50000"/>
              </a:spcBef>
            </a:pP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75637" y="1316083"/>
          <a:ext cx="6530112" cy="495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778561" y="979714"/>
          <a:ext cx="6023039" cy="553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834816" y="3560690"/>
            <a:ext cx="1200150" cy="92085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43,8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8203474" y="3504154"/>
            <a:ext cx="1402250" cy="88419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49,1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млн.руб.</a:t>
            </a:r>
            <a:endParaRPr lang="ru-RU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9229"/>
            <a:ext cx="1066255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dirty="0">
                <a:ln w="6600">
                  <a:noFill/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itchFamily="34" charset="0"/>
                <a:cs typeface="Arial" pitchFamily="34" charset="0"/>
              </a:rPr>
              <a:t>Сравнительный анализ расходов бюджета  за </a:t>
            </a:r>
            <a:r>
              <a:rPr lang="ru-RU" sz="3800" dirty="0" smtClean="0">
                <a:ln w="6600">
                  <a:noFill/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itchFamily="34" charset="0"/>
                <a:cs typeface="Arial" pitchFamily="34" charset="0"/>
              </a:rPr>
              <a:t> 9 месяцев 2018-2019 годов</a:t>
            </a:r>
            <a:endParaRPr lang="ru-RU" sz="3800" dirty="0">
              <a:ln w="6600">
                <a:noFill/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3814" y="0"/>
            <a:ext cx="1268185" cy="158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9" name="Диаграмма 11"/>
          <p:cNvGraphicFramePr>
            <a:graphicFrameLocks/>
          </p:cNvGraphicFramePr>
          <p:nvPr/>
        </p:nvGraphicFramePr>
        <p:xfrm>
          <a:off x="4712879" y="2090057"/>
          <a:ext cx="7479121" cy="4578530"/>
        </p:xfrm>
        <a:graphic>
          <a:graphicData uri="http://schemas.openxmlformats.org/presentationml/2006/ole">
            <p:oleObj spid="_x0000_s19459" name="Worksheet" r:id="rId4" imgW="8618126" imgH="5204370" progId="Excel.Sheet.8">
              <p:embed/>
            </p:oleObj>
          </a:graphicData>
        </a:graphic>
      </p:graphicFrame>
      <p:graphicFrame>
        <p:nvGraphicFramePr>
          <p:cNvPr id="19461" name="Диаграмма 11"/>
          <p:cNvGraphicFramePr>
            <a:graphicFrameLocks/>
          </p:cNvGraphicFramePr>
          <p:nvPr/>
        </p:nvGraphicFramePr>
        <p:xfrm>
          <a:off x="0" y="1646238"/>
          <a:ext cx="5087938" cy="5202237"/>
        </p:xfrm>
        <a:graphic>
          <a:graphicData uri="http://schemas.openxmlformats.org/presentationml/2006/ole">
            <p:oleObj spid="_x0000_s19461" name="Worksheet" r:id="rId5" imgW="4853927" imgH="4800608" progId="Excel.Sheet.8">
              <p:embed/>
            </p:oleObj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1"/>
            <a:ext cx="12197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FF00"/>
                </a:solidFill>
              </a:rPr>
              <a:t>СЛАЙД 5</a:t>
            </a:r>
          </a:p>
          <a:p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7337" y="1593669"/>
            <a:ext cx="138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264" y="332490"/>
            <a:ext cx="1042416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22225">
                  <a:noFill/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Расходы  бюджета города Ливны </a:t>
            </a:r>
            <a:r>
              <a:rPr lang="ru-RU" sz="2800" dirty="0" smtClean="0">
                <a:ln w="22225">
                  <a:noFill/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 9 месяцев 2019 года</a:t>
            </a:r>
            <a:endParaRPr lang="ru-RU" sz="2800" dirty="0">
              <a:ln w="22225">
                <a:noFill/>
                <a:prstDash val="solid"/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760528" y="0"/>
            <a:ext cx="1431469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Овал 7"/>
          <p:cNvSpPr/>
          <p:nvPr/>
        </p:nvSpPr>
        <p:spPr>
          <a:xfrm>
            <a:off x="5028074" y="2866104"/>
            <a:ext cx="2209800" cy="1447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739,3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8313" y="1244600"/>
            <a:ext cx="2981325" cy="1071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вопросы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41,7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8238" y="1233488"/>
            <a:ext cx="2957512" cy="1098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экономика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64,1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64675" y="2062163"/>
            <a:ext cx="2239963" cy="12747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42,5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363" y="3859213"/>
            <a:ext cx="2316162" cy="1185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18,2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88475" y="3849688"/>
            <a:ext cx="2270125" cy="1331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508,2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7363" y="2127250"/>
            <a:ext cx="2332037" cy="12715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38,4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64275" y="4830763"/>
            <a:ext cx="2890838" cy="1069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 и кинематография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22,2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8013" y="4846638"/>
            <a:ext cx="2763837" cy="10445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Обслуживание муниципального долга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4,0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2394781">
            <a:off x="7010400" y="2239963"/>
            <a:ext cx="484188" cy="979487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18" name="Стрелка вверх 17"/>
          <p:cNvSpPr/>
          <p:nvPr/>
        </p:nvSpPr>
        <p:spPr>
          <a:xfrm rot="15552834">
            <a:off x="3671094" y="2990056"/>
            <a:ext cx="485775" cy="2341563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19" name="Стрелка вверх 18"/>
          <p:cNvSpPr/>
          <p:nvPr/>
        </p:nvSpPr>
        <p:spPr>
          <a:xfrm rot="6206570">
            <a:off x="8043863" y="2987675"/>
            <a:ext cx="484187" cy="2322513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0" name="Стрелка вверх 19"/>
          <p:cNvSpPr/>
          <p:nvPr/>
        </p:nvSpPr>
        <p:spPr>
          <a:xfrm rot="17099293">
            <a:off x="3699669" y="1999457"/>
            <a:ext cx="484187" cy="22987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1" name="Стрелка вверх 20"/>
          <p:cNvSpPr/>
          <p:nvPr/>
        </p:nvSpPr>
        <p:spPr>
          <a:xfrm rot="4194067">
            <a:off x="8065294" y="1774032"/>
            <a:ext cx="484187" cy="247015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2" name="Стрелка вверх 21"/>
          <p:cNvSpPr/>
          <p:nvPr/>
        </p:nvSpPr>
        <p:spPr>
          <a:xfrm rot="13502571">
            <a:off x="4885531" y="4060032"/>
            <a:ext cx="485775" cy="94773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3" name="Стрелка вверх 22"/>
          <p:cNvSpPr/>
          <p:nvPr/>
        </p:nvSpPr>
        <p:spPr>
          <a:xfrm rot="7830774">
            <a:off x="6832600" y="4092576"/>
            <a:ext cx="484187" cy="90011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4" name="Стрелка вверх 23"/>
          <p:cNvSpPr/>
          <p:nvPr/>
        </p:nvSpPr>
        <p:spPr>
          <a:xfrm rot="18701977">
            <a:off x="4644231" y="2145507"/>
            <a:ext cx="485775" cy="1154112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3"/>
            <a:ext cx="16165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6</a:t>
            </a:r>
          </a:p>
          <a:p>
            <a:endParaRPr lang="ru-RU" sz="2400" dirty="0">
              <a:solidFill>
                <a:srgbClr val="00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98480" y="1554482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8904" y="457200"/>
            <a:ext cx="9914708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22225">
                  <a:noFill/>
                  <a:prstDash val="solid"/>
                </a:ln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Расходы  бюджета города Ливны </a:t>
            </a:r>
            <a:r>
              <a:rPr lang="ru-RU" sz="2400" dirty="0" smtClean="0">
                <a:ln w="22225">
                  <a:noFill/>
                  <a:prstDash val="solid"/>
                </a:ln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за 9 месяцев         2019 года по экономической классификации</a:t>
            </a:r>
            <a:endParaRPr lang="ru-RU" sz="2400" dirty="0">
              <a:ln w="22225">
                <a:noFill/>
                <a:prstDash val="solid"/>
              </a:ln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30019" y="0"/>
            <a:ext cx="1261981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0"/>
            <a:ext cx="16212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 7</a:t>
            </a:r>
          </a:p>
          <a:p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-561703" y="914400"/>
          <a:ext cx="12753703" cy="573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833463" y="1554480"/>
            <a:ext cx="13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875" y="0"/>
            <a:ext cx="10972800" cy="134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Сравнительный анализ расходов бюджета                               города Ливны за 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9 месяцев 2018-2019 годов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0" dirty="0">
              <a:latin typeface="Calibri" pitchFamily="34" charset="0"/>
            </a:endParaRPr>
          </a:p>
        </p:txBody>
      </p:sp>
      <p:graphicFrame>
        <p:nvGraphicFramePr>
          <p:cNvPr id="23554" name="Диаграмма 9"/>
          <p:cNvGraphicFramePr>
            <a:graphicFrameLocks/>
          </p:cNvGraphicFramePr>
          <p:nvPr/>
        </p:nvGraphicFramePr>
        <p:xfrm>
          <a:off x="1350963" y="820738"/>
          <a:ext cx="4475162" cy="5051425"/>
        </p:xfrm>
        <a:graphic>
          <a:graphicData uri="http://schemas.openxmlformats.org/presentationml/2006/ole">
            <p:oleObj spid="_x0000_s23554" r:id="rId3" imgW="4474852" imgH="5047925" progId="Excel.Sheet.8">
              <p:embed/>
            </p:oleObj>
          </a:graphicData>
        </a:graphic>
      </p:graphicFrame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0" y="1141545"/>
          <a:ext cx="12192000" cy="5716455"/>
        </p:xfrm>
        <a:graphic>
          <a:graphicData uri="http://schemas.openxmlformats.org/drawingml/2006/table">
            <a:tbl>
              <a:tblPr/>
              <a:tblGrid>
                <a:gridCol w="5473700"/>
                <a:gridCol w="1620274"/>
                <a:gridCol w="2716776"/>
                <a:gridCol w="2381250"/>
              </a:tblGrid>
              <a:tr h="749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за 9 месяцев 2018 года, млн.руб.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за 9 месяцев 2019 года, млн.руб.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(+,-) к уровню прошлого года, млн.руб.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14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56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93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56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3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593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802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67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23612" name="TextBox 11"/>
          <p:cNvSpPr txBox="1">
            <a:spLocks noChangeArrowheads="1"/>
          </p:cNvSpPr>
          <p:nvPr/>
        </p:nvSpPr>
        <p:spPr bwMode="auto">
          <a:xfrm>
            <a:off x="11087100" y="7175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b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0" y="-1"/>
            <a:ext cx="1338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FF00"/>
                </a:solidFill>
              </a:rPr>
              <a:t>СЛАЙД </a:t>
            </a:r>
            <a:r>
              <a:rPr lang="ru-RU" sz="2000" dirty="0" smtClean="0">
                <a:solidFill>
                  <a:srgbClr val="00FF00"/>
                </a:solidFill>
              </a:rPr>
              <a:t>8</a:t>
            </a:r>
            <a:endParaRPr lang="ru-RU" sz="2000" dirty="0">
              <a:solidFill>
                <a:srgbClr val="00FF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 flipH="1">
            <a:off x="11087102" y="1"/>
            <a:ext cx="1104897" cy="1162594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58" y="304320"/>
            <a:ext cx="10564586" cy="123922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Основные параметры исполнения бюджета города Ливны за 2018 - 2019 годы</a:t>
            </a:r>
            <a:endParaRPr lang="ru-RU" sz="3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10760075" y="1328738"/>
            <a:ext cx="1431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sz="3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8363" y="1844675"/>
            <a:ext cx="2209800" cy="17065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765,3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11562" y="1858963"/>
            <a:ext cx="2446337" cy="17065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778,8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07163" y="1858963"/>
            <a:ext cx="2408237" cy="1692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751,4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540875" y="1844675"/>
            <a:ext cx="2346325" cy="166052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739,3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4838" y="4968875"/>
            <a:ext cx="3017837" cy="15081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Дефицит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13,5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26363" y="4937125"/>
            <a:ext cx="3017837" cy="15097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Профицит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12,1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Тройная стрелка влево/вправо/вверх 24"/>
          <p:cNvSpPr/>
          <p:nvPr/>
        </p:nvSpPr>
        <p:spPr>
          <a:xfrm rot="10800000">
            <a:off x="2895600" y="3306763"/>
            <a:ext cx="957263" cy="1662112"/>
          </a:xfrm>
          <a:prstGeom prst="leftRight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26" name="Тройная стрелка влево/вправо/вверх 25"/>
          <p:cNvSpPr/>
          <p:nvPr/>
        </p:nvSpPr>
        <p:spPr>
          <a:xfrm rot="10800000">
            <a:off x="8778875" y="3276600"/>
            <a:ext cx="898525" cy="1660525"/>
          </a:xfrm>
          <a:prstGeom prst="leftRight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2138516" y="1356852"/>
            <a:ext cx="3288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9 мес. 2018</a:t>
            </a:r>
            <a:r>
              <a:rPr lang="ru-RU" sz="2000" dirty="0" smtClean="0">
                <a:solidFill>
                  <a:srgbClr val="FFFF00"/>
                </a:solidFill>
              </a:rPr>
              <a:t> года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373" name="TextBox 16"/>
          <p:cNvSpPr txBox="1">
            <a:spLocks noChangeArrowheads="1"/>
          </p:cNvSpPr>
          <p:nvPr/>
        </p:nvSpPr>
        <p:spPr bwMode="auto">
          <a:xfrm>
            <a:off x="7890388" y="1386349"/>
            <a:ext cx="2566218" cy="47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9 мес. 2019</a:t>
            </a:r>
            <a:r>
              <a:rPr lang="ru-RU" sz="2000" dirty="0" smtClean="0">
                <a:solidFill>
                  <a:srgbClr val="FFFF00"/>
                </a:solidFill>
              </a:rPr>
              <a:t> года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" y="23813"/>
            <a:ext cx="1747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9</a:t>
            </a:r>
            <a:endParaRPr lang="ru-RU" sz="2400" dirty="0">
              <a:solidFill>
                <a:srgbClr val="00FF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103429" y="-37848"/>
            <a:ext cx="1088570" cy="1425777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6528</TotalTime>
  <Words>307</Words>
  <Application>Microsoft Office PowerPoint</Application>
  <PresentationFormat>Произвольный</PresentationFormat>
  <Paragraphs>127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Worksheet</vt:lpstr>
      <vt:lpstr>Лист Microsoft Office Excel 97-2003</vt:lpstr>
      <vt:lpstr>Поступило доходов во все уровни бюджетов  за 9 месяцев 2018-2019 годов</vt:lpstr>
      <vt:lpstr>Слайд 2</vt:lpstr>
      <vt:lpstr>Исполнение бюджета города Ливны в разрезе основных доходных источников</vt:lpstr>
      <vt:lpstr>Слайд 4</vt:lpstr>
      <vt:lpstr>Слайд 5</vt:lpstr>
      <vt:lpstr>Слайд 6</vt:lpstr>
      <vt:lpstr>Слайд 7</vt:lpstr>
      <vt:lpstr>Слайд 8</vt:lpstr>
      <vt:lpstr>Основные параметры исполнения бюджета города Ливны за 2018 - 2019 годы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FinProff</dc:creator>
  <cp:lastModifiedBy>Хозяин</cp:lastModifiedBy>
  <cp:revision>584</cp:revision>
  <cp:lastPrinted>2016-06-10T08:17:40Z</cp:lastPrinted>
  <dcterms:created xsi:type="dcterms:W3CDTF">2016-03-25T11:58:23Z</dcterms:created>
  <dcterms:modified xsi:type="dcterms:W3CDTF">2019-11-07T04:34:15Z</dcterms:modified>
</cp:coreProperties>
</file>