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6" r:id="rId3"/>
    <p:sldId id="261" r:id="rId4"/>
    <p:sldId id="278" r:id="rId5"/>
    <p:sldId id="259" r:id="rId6"/>
    <p:sldId id="280" r:id="rId7"/>
    <p:sldId id="289" r:id="rId8"/>
    <p:sldId id="290" r:id="rId9"/>
    <p:sldId id="275" r:id="rId10"/>
    <p:sldId id="257" r:id="rId11"/>
    <p:sldId id="281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CC"/>
    <a:srgbClr val="FF9999"/>
    <a:srgbClr val="FD33E0"/>
    <a:srgbClr val="00FF00"/>
    <a:srgbClr val="3002C4"/>
    <a:srgbClr val="FFFF00"/>
    <a:srgbClr val="260600"/>
    <a:srgbClr val="990033"/>
    <a:srgbClr val="0F0179"/>
    <a:srgbClr val="9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5" d="100"/>
          <a:sy n="55" d="100"/>
        </p:scale>
        <p:origin x="-437" y="-6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6.4905910333703978E-2"/>
          <c:y val="3.3695523148390083E-2"/>
          <c:w val="0.64827792998982914"/>
          <c:h val="0.8355127938473506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1"/>
              <c:layout>
                <c:manualLayout>
                  <c:x val="-3.1760435949912541E-3"/>
                  <c:y val="2.4173289086581912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128.19999999999999</c:v>
                </c:pt>
                <c:pt idx="1">
                  <c:v>123.1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1"/>
              <c:layout>
                <c:manualLayout>
                  <c:x val="2.5408348759930095E-2"/>
                  <c:y val="1.3185430410862894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25.1</c:v>
                </c:pt>
                <c:pt idx="1">
                  <c:v>31.2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345.2</c:v>
                </c:pt>
                <c:pt idx="1">
                  <c:v>354.6</c:v>
                </c:pt>
              </c:numCache>
            </c:numRef>
          </c:val>
        </c:ser>
        <c:shape val="cone"/>
        <c:axId val="78768384"/>
        <c:axId val="79831040"/>
        <c:axId val="71121984"/>
      </c:bar3DChart>
      <c:catAx>
        <c:axId val="7876838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79831040"/>
        <c:crosses val="autoZero"/>
        <c:auto val="1"/>
        <c:lblAlgn val="ctr"/>
        <c:lblOffset val="100"/>
      </c:catAx>
      <c:valAx>
        <c:axId val="79831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78768384"/>
        <c:crosses val="autoZero"/>
        <c:crossBetween val="between"/>
      </c:valAx>
      <c:serAx>
        <c:axId val="71121984"/>
        <c:scaling>
          <c:orientation val="minMax"/>
        </c:scaling>
        <c:delete val="1"/>
        <c:axPos val="b"/>
        <c:tickLblPos val="none"/>
        <c:crossAx val="79831040"/>
        <c:crosses val="autoZero"/>
      </c:serAx>
    </c:plotArea>
    <c:legend>
      <c:legendPos val="r"/>
      <c:layout>
        <c:manualLayout>
          <c:xMode val="edge"/>
          <c:yMode val="edge"/>
          <c:x val="0.68171966838770581"/>
          <c:y val="0.40684666584073004"/>
          <c:w val="0.31192824442231332"/>
          <c:h val="0.42516695039577768"/>
        </c:manualLayout>
      </c:layout>
      <c:txPr>
        <a:bodyPr/>
        <a:lstStyle/>
        <a:p>
          <a:pPr>
            <a:defRPr sz="2000" b="1">
              <a:solidFill>
                <a:srgbClr val="FFFF00"/>
              </a:solidFill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0.87296</cdr:x>
      <cdr:y>0.06798</cdr:y>
    </cdr:from>
    <cdr:to>
      <cdr:x>0.97921</cdr:x>
      <cdr:y>0.15429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72057" y="392875"/>
          <a:ext cx="1274618" cy="498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rgbClr val="FFFF00"/>
              </a:solidFill>
            </a:rPr>
            <a:t>м</a:t>
          </a:r>
          <a:r>
            <a:rPr lang="ru-RU" sz="2400" b="1" dirty="0" smtClean="0">
              <a:solidFill>
                <a:srgbClr val="FFFF00"/>
              </a:solidFill>
            </a:rPr>
            <a:t>лн.руб.</a:t>
          </a:r>
          <a:endParaRPr lang="ru-RU" sz="2400" b="1" dirty="0">
            <a:solidFill>
              <a:srgbClr val="FFFF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B7AF-9515-417B-B770-5D053F2556CB}" type="datetimeFigureOut">
              <a:rPr lang="ru-RU"/>
              <a:pPr>
                <a:defRPr/>
              </a:pPr>
              <a:t>29.08.2019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FDB7-8E68-41FA-AD20-66F1C05BE0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5036-C78D-416A-8FE0-AF483A098577}" type="datetimeFigureOut">
              <a:rPr lang="ru-RU"/>
              <a:pPr>
                <a:defRPr/>
              </a:pPr>
              <a:t>29.08.2019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B357-5D03-4956-97B9-0990D623F7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0CFE-2CD4-423C-83DD-40F13049EEDB}" type="datetimeFigureOut">
              <a:rPr lang="ru-RU"/>
              <a:pPr>
                <a:defRPr/>
              </a:pPr>
              <a:t>29.08.2019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A001-8B27-4A2E-8A8D-015557588C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D57A-12E6-4137-ACF3-FF4675F9F667}" type="datetimeFigureOut">
              <a:rPr lang="ru-RU"/>
              <a:pPr>
                <a:defRPr/>
              </a:pPr>
              <a:t>29.08.2019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0A00-AB49-4A1B-87DB-5F59A70675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5EBA-2478-4894-98DE-163AC95CBCB3}" type="datetimeFigureOut">
              <a:rPr lang="ru-RU"/>
              <a:pPr>
                <a:defRPr/>
              </a:pPr>
              <a:t>29.08.2019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2361-CCA4-44BF-AC8C-84BB167D58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0341-8B63-497C-A0C5-7324F158B381}" type="datetimeFigureOut">
              <a:rPr lang="ru-RU"/>
              <a:pPr>
                <a:defRPr/>
              </a:pPr>
              <a:t>29.08.2019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2160-4033-40BB-AF42-762B66F253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220F-D3BF-4578-AA45-775BBD6CAA3B}" type="datetimeFigureOut">
              <a:rPr lang="ru-RU"/>
              <a:pPr>
                <a:defRPr/>
              </a:pPr>
              <a:t>29.08.2019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A7B3-EA8C-4952-9C09-BE7CA37916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3D4A-05D2-42AF-B316-F675AD612E36}" type="datetimeFigureOut">
              <a:rPr lang="ru-RU"/>
              <a:pPr>
                <a:defRPr/>
              </a:pPr>
              <a:t>29.08.2019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CE5D-1F99-41B0-8039-A30A4CAE83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9B44-FF48-4AC8-BEF5-54BB94F97130}" type="datetimeFigureOut">
              <a:rPr lang="ru-RU"/>
              <a:pPr>
                <a:defRPr/>
              </a:pPr>
              <a:t>29.08.2019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BE81-455C-4A48-9198-1F384219CE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D428-0F08-4DAB-B211-6B386B859260}" type="datetimeFigureOut">
              <a:rPr lang="ru-RU"/>
              <a:pPr>
                <a:defRPr/>
              </a:pPr>
              <a:t>29.08.2019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EA82-A704-4B3E-B4A9-34079D9230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5556-F8F0-4882-8909-533FA67C26A5}" type="datetimeFigureOut">
              <a:rPr lang="ru-RU"/>
              <a:pPr>
                <a:defRPr/>
              </a:pPr>
              <a:t>29.08.2019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D23A-70DE-4425-B290-57E681E34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6BFA35-7D68-4134-94EC-B63CE9E0B604}" type="datetimeFigureOut">
              <a:rPr lang="ru-RU"/>
              <a:pPr>
                <a:defRPr/>
              </a:pPr>
              <a:t>29.08.2019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E6DCDB-FB9B-474B-8723-F1FD8319E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Users\Fin7\Desktop\37dab6919df4f7232c49f3ce9abd4d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244008" y="411479"/>
            <a:ext cx="9516521" cy="10983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96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0000CC"/>
              </a:solidFill>
              <a:latin typeface="Monotype Corsiva" panose="03010101010201010101" pitchFamily="66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Администрация города Ливны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Орловской области</a:t>
            </a:r>
            <a:endParaRPr lang="ru-RU" sz="3400" dirty="0" smtClean="0">
              <a:ln w="22225">
                <a:solidFill>
                  <a:srgbClr val="ED7D3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08414"/>
            <a:ext cx="12192000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Исполнение бюджета</a:t>
            </a:r>
          </a:p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города Ливны  </a:t>
            </a:r>
          </a:p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Орловской области   </a:t>
            </a:r>
          </a:p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за 1 полугодие 2019 года</a:t>
            </a:r>
            <a:endParaRPr lang="ru-RU" sz="5000" dirty="0">
              <a:ln w="11430"/>
              <a:solidFill>
                <a:srgbClr val="3002C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264920" cy="1325880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304320"/>
            <a:ext cx="10878562" cy="123922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города Ливны за 1 полугодие 2018 – 2019  г.г.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0760075" y="1328738"/>
            <a:ext cx="1431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363" y="1844675"/>
            <a:ext cx="2209800" cy="1706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498,5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11563" y="1858963"/>
            <a:ext cx="2286000" cy="17065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520,0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7163" y="1858963"/>
            <a:ext cx="2408237" cy="16922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508,9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40875" y="1844675"/>
            <a:ext cx="2346325" cy="16605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504,7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74838" y="4968875"/>
            <a:ext cx="3017837" cy="1508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21,5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26363" y="4937125"/>
            <a:ext cx="3017837" cy="1509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4,2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Тройная стрелка влево/вправо/вверх 24"/>
          <p:cNvSpPr/>
          <p:nvPr/>
        </p:nvSpPr>
        <p:spPr>
          <a:xfrm rot="10800000">
            <a:off x="2895600" y="3306763"/>
            <a:ext cx="957263" cy="1662112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26" name="Тройная стрелка влево/вправо/вверх 25"/>
          <p:cNvSpPr/>
          <p:nvPr/>
        </p:nvSpPr>
        <p:spPr>
          <a:xfrm rot="10800000">
            <a:off x="8778875" y="3276600"/>
            <a:ext cx="898525" cy="1660525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1593273" y="1350963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 полугодие 2018 года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7010400" y="1357745"/>
            <a:ext cx="3629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 полугодие 2019 года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0331450" y="23813"/>
            <a:ext cx="1707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10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пасибо-за-внимание-картинки-для-презентации-подборка-36-штук-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676400" y="376238"/>
            <a:ext cx="10515600" cy="1325562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Поступило доходов во все уровни бюджетов         за 1 полугодие 2018-2019 г.г.</a:t>
            </a:r>
          </a:p>
        </p:txBody>
      </p:sp>
      <p:graphicFrame>
        <p:nvGraphicFramePr>
          <p:cNvPr id="14338" name="Объект 13"/>
          <p:cNvGraphicFramePr>
            <a:graphicFrameLocks noGrp="1"/>
          </p:cNvGraphicFramePr>
          <p:nvPr>
            <p:ph idx="1"/>
          </p:nvPr>
        </p:nvGraphicFramePr>
        <p:xfrm>
          <a:off x="2098675" y="1427163"/>
          <a:ext cx="8893175" cy="5405437"/>
        </p:xfrm>
        <a:graphic>
          <a:graphicData uri="http://schemas.openxmlformats.org/presentationml/2006/ole">
            <p:oleObj spid="_x0000_s14338" name="Worksheet" r:id="rId3" imgW="9075380" imgH="5516917" progId="Excel.Sheet.8">
              <p:embed/>
            </p:oleObj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11480" y="100051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0561638" y="1025525"/>
            <a:ext cx="1630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30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31475" y="0"/>
            <a:ext cx="166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2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70" y="251460"/>
            <a:ext cx="1077588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доходов  бюджета города Ливны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22614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85450" y="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3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95943" y="881743"/>
          <a:ext cx="11996057" cy="577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493838" y="0"/>
            <a:ext cx="10504487" cy="1965325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Динамика поступлений основных доходных источников в бюджет города Ливны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0993438" y="1158875"/>
            <a:ext cx="11985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  <a:cs typeface="Arial" charset="0"/>
              </a:rPr>
              <a:t>млн.руб.</a:t>
            </a:r>
            <a:endParaRPr lang="ru-RU" sz="3000" b="0" dirty="0">
              <a:cs typeface="Arial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0638" y="1679575"/>
          <a:ext cx="12170733" cy="586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78"/>
                <a:gridCol w="2855685"/>
                <a:gridCol w="2855685"/>
                <a:gridCol w="2855685"/>
              </a:tblGrid>
              <a:tr h="78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за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полугодие 2018 года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за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полугодие 2019 года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Отклонения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(+,-) к уровню                  1 полугодия 2018 года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5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85,4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-3,6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совокупный доход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19,7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19,6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-0,1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6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на имущество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13,6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12,6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-1,0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7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17,3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17,4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+0,1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7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продажи имущества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+5,8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10661650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4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363" y="244475"/>
            <a:ext cx="9967912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за </a:t>
            </a:r>
            <a:r>
              <a:rPr lang="ru-RU" sz="4000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1 полугодие 2018-2019 г.г.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latin typeface="+mn-lt"/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9" name="Диаграмма 11"/>
          <p:cNvGraphicFramePr>
            <a:graphicFrameLocks/>
          </p:cNvGraphicFramePr>
          <p:nvPr/>
        </p:nvGraphicFramePr>
        <p:xfrm>
          <a:off x="4033838" y="1436688"/>
          <a:ext cx="8037512" cy="4865687"/>
        </p:xfrm>
        <a:graphic>
          <a:graphicData uri="http://schemas.openxmlformats.org/presentationml/2006/ole">
            <p:oleObj spid="_x0000_s19459" name="Worksheet" r:id="rId4" imgW="8496206" imgH="4922515" progId="Excel.Sheet.8">
              <p:embed/>
            </p:oleObj>
          </a:graphicData>
        </a:graphic>
      </p:graphicFrame>
      <p:sp>
        <p:nvSpPr>
          <p:cNvPr id="19460" name="Прямоугольник 12"/>
          <p:cNvSpPr>
            <a:spLocks noChangeArrowheads="1"/>
          </p:cNvSpPr>
          <p:nvPr/>
        </p:nvSpPr>
        <p:spPr bwMode="auto">
          <a:xfrm>
            <a:off x="9078687" y="3956503"/>
            <a:ext cx="1861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FF00"/>
                </a:solidFill>
                <a:cs typeface="Arial" charset="0"/>
              </a:rPr>
              <a:t>504,7</a:t>
            </a:r>
            <a:endParaRPr lang="ru-RU" sz="4000" dirty="0">
              <a:solidFill>
                <a:srgbClr val="00FF00"/>
              </a:solidFill>
              <a:cs typeface="Arial" charset="0"/>
            </a:endParaRPr>
          </a:p>
        </p:txBody>
      </p:sp>
      <p:graphicFrame>
        <p:nvGraphicFramePr>
          <p:cNvPr id="19461" name="Диаграмма 11"/>
          <p:cNvGraphicFramePr>
            <a:graphicFrameLocks/>
          </p:cNvGraphicFramePr>
          <p:nvPr/>
        </p:nvGraphicFramePr>
        <p:xfrm>
          <a:off x="0" y="1787525"/>
          <a:ext cx="4108450" cy="4716463"/>
        </p:xfrm>
        <a:graphic>
          <a:graphicData uri="http://schemas.openxmlformats.org/presentationml/2006/ole">
            <p:oleObj spid="_x0000_s19461" name="Worksheet" r:id="rId5" imgW="4930100" imgH="5532047" progId="Excel.Sheet.8">
              <p:embed/>
            </p:oleObj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661650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5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1800" y="115932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млн.руб.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8473" y="406232"/>
            <a:ext cx="1090352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Расходы  бюджета города Ливны за </a:t>
            </a:r>
            <a:r>
              <a:rPr lang="ru-RU" sz="280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 полугодие  2019 года</a:t>
            </a:r>
            <a:endParaRPr lang="ru-RU" sz="2800" dirty="0">
              <a:ln w="22225">
                <a:noFill/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981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Овал 7"/>
          <p:cNvSpPr/>
          <p:nvPr/>
        </p:nvSpPr>
        <p:spPr>
          <a:xfrm>
            <a:off x="5013325" y="2895600"/>
            <a:ext cx="22098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504,7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8313" y="1244600"/>
            <a:ext cx="2981325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Общегосударственные вопросы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27,7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8238" y="1233488"/>
            <a:ext cx="2957512" cy="1098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Национальная экономика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20,9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4675" y="2062163"/>
            <a:ext cx="2239963" cy="12747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Жилищно-коммунальное хозяйство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14,3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363" y="3859213"/>
            <a:ext cx="2316162" cy="11858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6,7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88475" y="3849688"/>
            <a:ext cx="2270125" cy="13319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397,2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363" y="2127250"/>
            <a:ext cx="2332037" cy="1271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20,4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64275" y="4830763"/>
            <a:ext cx="2890838" cy="1069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Культура и кинематография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14,9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8013" y="4846638"/>
            <a:ext cx="2763837" cy="1044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2,6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2394781">
            <a:off x="7010400" y="2239963"/>
            <a:ext cx="484188" cy="979487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18" name="Стрелка вверх 17"/>
          <p:cNvSpPr/>
          <p:nvPr/>
        </p:nvSpPr>
        <p:spPr>
          <a:xfrm rot="15552834">
            <a:off x="3671094" y="2990056"/>
            <a:ext cx="485775" cy="234156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19" name="Стрелка вверх 18"/>
          <p:cNvSpPr/>
          <p:nvPr/>
        </p:nvSpPr>
        <p:spPr>
          <a:xfrm rot="6206570">
            <a:off x="8043863" y="2987675"/>
            <a:ext cx="484187" cy="232251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20" name="Стрелка вверх 19"/>
          <p:cNvSpPr/>
          <p:nvPr/>
        </p:nvSpPr>
        <p:spPr>
          <a:xfrm rot="17099293">
            <a:off x="3699669" y="1999457"/>
            <a:ext cx="484187" cy="22987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21" name="Стрелка вверх 20"/>
          <p:cNvSpPr/>
          <p:nvPr/>
        </p:nvSpPr>
        <p:spPr>
          <a:xfrm rot="4194067">
            <a:off x="8065294" y="1774032"/>
            <a:ext cx="484187" cy="24701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22" name="Стрелка вверх 21"/>
          <p:cNvSpPr/>
          <p:nvPr/>
        </p:nvSpPr>
        <p:spPr>
          <a:xfrm rot="13502571">
            <a:off x="4885531" y="4060032"/>
            <a:ext cx="485775" cy="94773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23" name="Стрелка вверх 22"/>
          <p:cNvSpPr/>
          <p:nvPr/>
        </p:nvSpPr>
        <p:spPr>
          <a:xfrm rot="7830774">
            <a:off x="6832600" y="4092576"/>
            <a:ext cx="484187" cy="9001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24" name="Стрелка вверх 23"/>
          <p:cNvSpPr/>
          <p:nvPr/>
        </p:nvSpPr>
        <p:spPr>
          <a:xfrm rot="18701977">
            <a:off x="4644231" y="2145507"/>
            <a:ext cx="485775" cy="11541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0491788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6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844" y="332490"/>
            <a:ext cx="981134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Расходы  бюджета города Ливны </a:t>
            </a:r>
            <a:r>
              <a:rPr lang="ru-RU" sz="240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 1 полугодие 2019 года по экономической классификации</a:t>
            </a:r>
            <a:endParaRPr lang="ru-RU" sz="2400" dirty="0">
              <a:ln w="22225">
                <a:noFill/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981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0491788" y="0"/>
            <a:ext cx="15363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7</a:t>
            </a:r>
          </a:p>
          <a:p>
            <a:endParaRPr lang="ru-RU" sz="2400" dirty="0">
              <a:solidFill>
                <a:srgbClr val="00FF00"/>
              </a:solidFill>
            </a:endParaRPr>
          </a:p>
        </p:txBody>
      </p:sp>
      <p:pic>
        <p:nvPicPr>
          <p:cNvPr id="25" name="Рисунок 24" descr="кошел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013" y="2534194"/>
            <a:ext cx="2492827" cy="2286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48641" y="1528354"/>
            <a:ext cx="293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FF00"/>
                </a:solidFill>
              </a:rPr>
              <a:t>66,7%  (336,5 млн.руб.) Заработная плата с начислениями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28" name="Рисунок 27" descr="питани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6714" y="2547256"/>
            <a:ext cx="2466703" cy="225987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83727" y="1606732"/>
            <a:ext cx="250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FF00"/>
                </a:solidFill>
              </a:rPr>
              <a:t>4,8 % (24,3 млн.руб.) Питание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30" name="Рисунок 29" descr="комму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9805" y="2547256"/>
            <a:ext cx="2376895" cy="22076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544491" y="1632858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FF00"/>
                </a:solidFill>
              </a:rPr>
              <a:t>6,0% (30,2 млн.руб.) Коммунальные платежи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32" name="Рисунок 31" descr="прочи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75866" y="2571205"/>
            <a:ext cx="2328454" cy="223592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196250" y="1619795"/>
            <a:ext cx="273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FF00"/>
                </a:solidFill>
              </a:rPr>
              <a:t>22,5% (113,7 млн.руб.)  Прочие расходы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702629" y="5525589"/>
            <a:ext cx="3331027" cy="1136468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00"/>
                </a:solidFill>
              </a:rPr>
              <a:t>504,7 млн.руб.</a:t>
            </a:r>
            <a:endParaRPr lang="ru-RU" sz="4000" dirty="0">
              <a:solidFill>
                <a:srgbClr val="00FF00"/>
              </a:solidFill>
            </a:endParaRPr>
          </a:p>
        </p:txBody>
      </p:sp>
      <p:cxnSp>
        <p:nvCxnSpPr>
          <p:cNvPr id="49" name="Прямая со стрелкой 48"/>
          <p:cNvCxnSpPr>
            <a:stCxn id="34" idx="3"/>
            <a:endCxn id="32" idx="2"/>
          </p:cNvCxnSpPr>
          <p:nvPr/>
        </p:nvCxnSpPr>
        <p:spPr>
          <a:xfrm flipV="1">
            <a:off x="8033655" y="4807131"/>
            <a:ext cx="2484000" cy="128669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4" idx="0"/>
            <a:endCxn id="30" idx="2"/>
          </p:cNvCxnSpPr>
          <p:nvPr/>
        </p:nvCxnSpPr>
        <p:spPr>
          <a:xfrm rot="5400000" flipH="1" flipV="1">
            <a:off x="6697843" y="4425179"/>
            <a:ext cx="770710" cy="143011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V="1">
            <a:off x="5182688" y="4379322"/>
            <a:ext cx="718458" cy="162632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4" idx="1"/>
          </p:cNvCxnSpPr>
          <p:nvPr/>
        </p:nvCxnSpPr>
        <p:spPr>
          <a:xfrm rot="10800000">
            <a:off x="1815737" y="4833257"/>
            <a:ext cx="2886892" cy="12605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500" y="491692"/>
            <a:ext cx="10515599" cy="119805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Инфраструктурное и экономическое развитие города </a:t>
            </a:r>
            <a:r>
              <a:rPr lang="ru-RU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Ливны 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8" name="Объект 13"/>
          <p:cNvGraphicFramePr>
            <a:graphicFrameLocks noGrp="1"/>
          </p:cNvGraphicFramePr>
          <p:nvPr>
            <p:ph idx="1"/>
          </p:nvPr>
        </p:nvGraphicFramePr>
        <p:xfrm>
          <a:off x="1535113" y="1878013"/>
          <a:ext cx="8532812" cy="4537075"/>
        </p:xfrm>
        <a:graphic>
          <a:graphicData uri="http://schemas.openxmlformats.org/presentationml/2006/ole">
            <p:oleObj spid="_x0000_s49154" name="Worksheet" r:id="rId3" imgW="9372519" imgH="4983468" progId="Excel.Sheet.8">
              <p:embed/>
            </p:oleObj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168318" y="4739641"/>
            <a:ext cx="2023682" cy="211835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4583668"/>
            <a:ext cx="2264734" cy="2274332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10607675" y="1330325"/>
            <a:ext cx="15843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534650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8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0"/>
            <a:ext cx="10972800" cy="1341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                             города Ливны за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 полугодие 2018-2019 г.г.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23554" r:id="rId3" imgW="4474852" imgH="5047925" progId="Excel.Sheet.8">
              <p:embed/>
            </p:oleObj>
          </a:graphicData>
        </a:graphic>
      </p:graphicFrame>
      <p:graphicFrame>
        <p:nvGraphicFramePr>
          <p:cNvPr id="23628" name="Group 76"/>
          <p:cNvGraphicFramePr>
            <a:graphicFrameLocks noGrp="1"/>
          </p:cNvGraphicFramePr>
          <p:nvPr/>
        </p:nvGraphicFramePr>
        <p:xfrm>
          <a:off x="0" y="1073150"/>
          <a:ext cx="12192000" cy="5958410"/>
        </p:xfrm>
        <a:graphic>
          <a:graphicData uri="http://schemas.openxmlformats.org/drawingml/2006/table">
            <a:tbl>
              <a:tblPr/>
              <a:tblGrid>
                <a:gridCol w="5473700"/>
                <a:gridCol w="2367973"/>
                <a:gridCol w="2078182"/>
                <a:gridCol w="2272145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полугодие 2018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полугодие 2019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(+,-) к уровню прошлого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5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88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 и кинематография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23612" name="TextBox 11"/>
          <p:cNvSpPr txBox="1">
            <a:spLocks noChangeArrowheads="1"/>
          </p:cNvSpPr>
          <p:nvPr/>
        </p:nvSpPr>
        <p:spPr bwMode="auto">
          <a:xfrm>
            <a:off x="11087100" y="717550"/>
            <a:ext cx="110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b="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198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9</a:t>
            </a:r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4962</TotalTime>
  <Words>361</Words>
  <Application>Microsoft Office PowerPoint</Application>
  <PresentationFormat>Произвольный</PresentationFormat>
  <Paragraphs>129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Worksheet</vt:lpstr>
      <vt:lpstr>Лист Microsoft Office Excel 97-2003</vt:lpstr>
      <vt:lpstr>Слайд 1</vt:lpstr>
      <vt:lpstr>Поступило доходов во все уровни бюджетов         за 1 полугодие 2018-2019 г.г.</vt:lpstr>
      <vt:lpstr>Слайд 3</vt:lpstr>
      <vt:lpstr>Динамика поступлений основных доходных источников в бюджет города Ливны</vt:lpstr>
      <vt:lpstr>Слайд 5</vt:lpstr>
      <vt:lpstr>Слайд 6</vt:lpstr>
      <vt:lpstr>Слайд 7</vt:lpstr>
      <vt:lpstr>Инфраструктурное и экономическое развитие города Ливны </vt:lpstr>
      <vt:lpstr>Слайд 9</vt:lpstr>
      <vt:lpstr>Основные параметры исполнения бюджета города Ливны за 1 полугодие 2018 – 2019  г.г.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FinProff</dc:creator>
  <cp:lastModifiedBy>User</cp:lastModifiedBy>
  <cp:revision>421</cp:revision>
  <cp:lastPrinted>2016-06-10T08:17:40Z</cp:lastPrinted>
  <dcterms:created xsi:type="dcterms:W3CDTF">2016-03-25T11:58:23Z</dcterms:created>
  <dcterms:modified xsi:type="dcterms:W3CDTF">2019-08-29T05:13:25Z</dcterms:modified>
</cp:coreProperties>
</file>