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61" r:id="rId4"/>
    <p:sldId id="277" r:id="rId5"/>
    <p:sldId id="278" r:id="rId6"/>
    <p:sldId id="259" r:id="rId7"/>
    <p:sldId id="273" r:id="rId8"/>
    <p:sldId id="279" r:id="rId9"/>
    <p:sldId id="280" r:id="rId10"/>
    <p:sldId id="275" r:id="rId11"/>
    <p:sldId id="272" r:id="rId12"/>
    <p:sldId id="271" r:id="rId13"/>
    <p:sldId id="281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0600"/>
    <a:srgbClr val="00FF00"/>
    <a:srgbClr val="990033"/>
    <a:srgbClr val="FF9999"/>
    <a:srgbClr val="FD33E0"/>
    <a:srgbClr val="0F0179"/>
    <a:srgbClr val="9E0000"/>
    <a:srgbClr val="BB7A05"/>
    <a:srgbClr val="9933F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3" d="100"/>
          <a:sy n="63" d="100"/>
        </p:scale>
        <p:origin x="-7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563218390804597E-2"/>
          <c:y val="1.7218387085176003E-2"/>
          <c:w val="0.84105575165173363"/>
          <c:h val="0.742418217482872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5B9BD5"/>
            </a:solidFill>
            <a:ln w="25379">
              <a:noFill/>
            </a:ln>
          </c:spPr>
          <c:dLbls>
            <c:dLbl>
              <c:idx val="0"/>
              <c:layout>
                <c:manualLayout>
                  <c:x val="1.149425287356322E-2"/>
                  <c:y val="-2.4115161974616193E-2"/>
                </c:manualLayout>
              </c:layout>
              <c:showVal val="1"/>
            </c:dLbl>
            <c:dLbl>
              <c:idx val="1"/>
              <c:layout>
                <c:manualLayout>
                  <c:x val="9.1954022988505815E-3"/>
                  <c:y val="-2.7849926293459944E-2"/>
                </c:manualLayout>
              </c:layout>
              <c:showVal val="1"/>
            </c:dLbl>
            <c:dLbl>
              <c:idx val="2"/>
              <c:layout>
                <c:manualLayout>
                  <c:x val="-1.1494252873562381E-3"/>
                  <c:y val="-1.8177830510912173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 baseline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416.3</c:v>
                </c:pt>
                <c:pt idx="1">
                  <c:v>555.20000000000005</c:v>
                </c:pt>
                <c:pt idx="2">
                  <c:v>313.7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ED7D31"/>
            </a:solidFill>
            <a:ln w="25379">
              <a:noFill/>
            </a:ln>
          </c:spPr>
          <c:dLbls>
            <c:dLbl>
              <c:idx val="0"/>
              <c:layout>
                <c:manualLayout>
                  <c:x val="1.3793103448275871E-2"/>
                  <c:y val="-8.2141444648186207E-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FFFF00"/>
                        </a:solidFill>
                      </a:rPr>
                      <a:t>6</a:t>
                    </a:r>
                    <a:r>
                      <a:rPr lang="en-US" sz="3200" b="1" dirty="0" smtClean="0">
                        <a:solidFill>
                          <a:srgbClr val="FFFF00"/>
                        </a:solidFill>
                      </a:rPr>
                      <a:t>21,9</a:t>
                    </a:r>
                    <a:endParaRPr lang="en-US" sz="3200" b="1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149425287356322E-2"/>
                  <c:y val="-1.7762377305576556E-2"/>
                </c:manualLayout>
              </c:layout>
              <c:showVal val="1"/>
            </c:dLbl>
            <c:dLbl>
              <c:idx val="2"/>
              <c:layout>
                <c:manualLayout>
                  <c:x val="3.1034482758620797E-2"/>
                  <c:y val="-1.427551864236149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 baseline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621.9</c:v>
                </c:pt>
                <c:pt idx="1">
                  <c:v>667.5</c:v>
                </c:pt>
                <c:pt idx="2">
                  <c:v>340.2</c:v>
                </c:pt>
              </c:numCache>
            </c:numRef>
          </c:val>
          <c:shape val="cylinder"/>
        </c:ser>
        <c:shape val="box"/>
        <c:axId val="67401216"/>
        <c:axId val="67402752"/>
        <c:axId val="0"/>
      </c:bar3DChart>
      <c:catAx>
        <c:axId val="674012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4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198" b="1" i="0" u="none" strike="noStrike" kern="1200" baseline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7402752"/>
        <c:crosses val="autoZero"/>
        <c:auto val="1"/>
        <c:lblAlgn val="ctr"/>
        <c:lblOffset val="100"/>
      </c:catAx>
      <c:valAx>
        <c:axId val="67402752"/>
        <c:scaling>
          <c:orientation val="minMax"/>
        </c:scaling>
        <c:delete val="1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67401216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7518948321115112"/>
          <c:y val="0.89920237387404867"/>
          <c:w val="0.24772332337768124"/>
          <c:h val="9.4736842105264521E-2"/>
        </c:manualLayout>
      </c:layout>
      <c:spPr>
        <a:noFill/>
        <a:ln w="25379">
          <a:noFill/>
        </a:ln>
      </c:spPr>
      <c:txPr>
        <a:bodyPr rot="0" spcFirstLastPara="1" vertOverflow="ellipsis" vert="horz" wrap="square" anchor="ctr" anchorCtr="1"/>
        <a:lstStyle/>
        <a:p>
          <a:pPr>
            <a:defRPr sz="2198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674431710629633E-2"/>
          <c:y val="3.0068294389318417E-2"/>
          <c:w val="0.92410908680002501"/>
          <c:h val="0.52700234938144408"/>
        </c:manualLayout>
      </c:layout>
      <c:bar3D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 prst="angle"/>
              <a:bevelB prst="angle"/>
            </a:sp3d>
          </c:spPr>
          <c:dLbls>
            <c:dLbl>
              <c:idx val="0"/>
              <c:layout>
                <c:manualLayout>
                  <c:x val="9.1407086136424016E-3"/>
                  <c:y val="-4.9243997999995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851771534106178E-3"/>
                  <c:y val="-5.66305976999951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i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174.1</c:v>
                </c:pt>
                <c:pt idx="1">
                  <c:v>38.4</c:v>
                </c:pt>
              </c:numCache>
            </c:numRef>
          </c:val>
          <c:shape val="cylinder"/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51369486875168E-2"/>
                  <c:y val="-4.43195981999964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407086136423166E-3"/>
                  <c:y val="-5.90927975999952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i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165.5</c:v>
                </c:pt>
                <c:pt idx="1">
                  <c:v>52.4</c:v>
                </c:pt>
              </c:numCache>
            </c:numRef>
          </c:val>
          <c:shape val="cylinder"/>
        </c:ser>
        <c:dLbls>
          <c:showVal val="1"/>
        </c:dLbls>
        <c:shape val="box"/>
        <c:axId val="96453376"/>
        <c:axId val="96454912"/>
        <c:axId val="0"/>
      </c:bar3DChart>
      <c:catAx>
        <c:axId val="964533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4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6454912"/>
        <c:crosses val="autoZero"/>
        <c:auto val="1"/>
        <c:lblAlgn val="ctr"/>
        <c:lblOffset val="100"/>
      </c:catAx>
      <c:valAx>
        <c:axId val="96454912"/>
        <c:scaling>
          <c:orientation val="minMax"/>
        </c:scaling>
        <c:delete val="1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96453376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200" b="1" i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200" b="1" i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150122104032789"/>
          <c:y val="0.67449441119151188"/>
          <c:w val="0.58214150248778451"/>
          <c:h val="0.22690005736731894"/>
        </c:manualLayout>
      </c:layout>
      <c:txPr>
        <a:bodyPr/>
        <a:lstStyle/>
        <a:p>
          <a:pPr>
            <a:defRPr sz="22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1163370095520159"/>
          <c:y val="0.22733362496354592"/>
          <c:w val="0.60775926194709562"/>
          <c:h val="0.586150043744532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1.11579407135559E-2"/>
                  <c:y val="-1.2962964853159059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>
                        <a:latin typeface="Arial" pitchFamily="34" charset="0"/>
                        <a:cs typeface="Arial" pitchFamily="34" charset="0"/>
                      </a:rPr>
                      <a:t>28,4%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7.9699576525399714E-3"/>
                  <c:y val="1.8518521218799349E-3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>
                        <a:latin typeface="Arial" pitchFamily="34" charset="0"/>
                        <a:cs typeface="Arial" pitchFamily="34" charset="0"/>
                      </a:rPr>
                      <a:t>6,3%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 dirty="0">
                        <a:latin typeface="Arial" pitchFamily="34" charset="0"/>
                        <a:cs typeface="Arial" pitchFamily="34" charset="0"/>
                      </a:rPr>
                      <a:t>65</a:t>
                    </a:r>
                    <a:r>
                      <a:rPr lang="ru-RU" sz="2800" b="1" dirty="0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sz="28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howPercent val="1"/>
              <c:separator>, </c:separator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257.10000000000002</c:v>
                </c:pt>
                <c:pt idx="1">
                  <c:v>56.7</c:v>
                </c:pt>
                <c:pt idx="2">
                  <c:v>591.29999999999995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egendEntry>
        <c:idx val="1"/>
        <c:txPr>
          <a:bodyPr rot="0" vert="horz"/>
          <a:lstStyle/>
          <a:p>
            <a:pPr>
              <a:defRPr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460903295452564"/>
          <c:y val="0.70041596681481"/>
          <c:w val="0.36539096704547597"/>
          <c:h val="0.24773213764946081"/>
        </c:manualLayout>
      </c:layout>
      <c:txPr>
        <a:bodyPr rot="0" vert="horz"/>
        <a:lstStyle/>
        <a:p>
          <a:pPr>
            <a:defRPr b="1">
              <a:solidFill>
                <a:srgbClr val="FFFF0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14072766321695052"/>
          <c:y val="6.9319000566105723E-2"/>
          <c:w val="0.51757382856612466"/>
          <c:h val="0.860931629869797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5.0953320184089407E-2"/>
                  <c:y val="-5.9259259259259262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latin typeface="Arial" pitchFamily="34" charset="0"/>
                        <a:cs typeface="Arial" pitchFamily="34" charset="0"/>
                      </a:rPr>
                      <a:t>28,4%</a:t>
                    </a:r>
                    <a:endParaRPr lang="ru-RU" sz="28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800" b="1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sz="2800" b="1" dirty="0" smtClean="0"/>
                      <a:t>,9%</a:t>
                    </a:r>
                    <a:endParaRPr lang="ru-RU" sz="2800" b="1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1.8080210387902702E-2"/>
                  <c:y val="-5.3703703703703726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sz="2800" b="1" dirty="0" smtClean="0"/>
                      <a:t>4,7%</a:t>
                    </a:r>
                    <a:endParaRPr lang="ru-RU" sz="2800" b="1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0.0">
                  <c:v>273.60000000000002</c:v>
                </c:pt>
                <c:pt idx="1">
                  <c:v>66.599999999999994</c:v>
                </c:pt>
                <c:pt idx="2">
                  <c:v>622.79999999999995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4737942913385877E-2"/>
          <c:y val="2.3340370497166127E-2"/>
          <c:w val="0.79870875192325097"/>
          <c:h val="0.422728732655771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5B9BD5"/>
            </a:solidFill>
            <a:ln w="25379">
              <a:noFill/>
            </a:ln>
          </c:spPr>
          <c:dLbls>
            <c:dLbl>
              <c:idx val="0"/>
              <c:layout>
                <c:manualLayout>
                  <c:x val="-3.362407021256731E-2"/>
                  <c:y val="-4.6114996176756302E-2"/>
                </c:manualLayout>
              </c:layout>
              <c:showVal val="1"/>
            </c:dLbl>
            <c:dLbl>
              <c:idx val="1"/>
              <c:layout>
                <c:manualLayout>
                  <c:x val="-7.2736090794975018E-3"/>
                  <c:y val="-1.2839064489616837E-2"/>
                </c:manualLayout>
              </c:layout>
              <c:showVal val="1"/>
            </c:dLbl>
            <c:dLbl>
              <c:idx val="2"/>
              <c:layout>
                <c:manualLayout>
                  <c:x val="-3.4997354579689452E-3"/>
                  <c:y val="-2.61341759836707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271292924058137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280756445861766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baseline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имущества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174.4298</c:v>
                </c:pt>
                <c:pt idx="1">
                  <c:v>41</c:v>
                </c:pt>
                <c:pt idx="2">
                  <c:v>30.8</c:v>
                </c:pt>
                <c:pt idx="3">
                  <c:v>39</c:v>
                </c:pt>
                <c:pt idx="4">
                  <c:v>10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ED7D31"/>
            </a:solidFill>
            <a:ln w="25379">
              <a:noFill/>
            </a:ln>
          </c:spPr>
          <c:dLbls>
            <c:dLbl>
              <c:idx val="0"/>
              <c:layout>
                <c:manualLayout>
                  <c:x val="2.15301768109026E-2"/>
                  <c:y val="-2.9737046675367799E-2"/>
                </c:manualLayout>
              </c:layout>
              <c:showVal val="1"/>
            </c:dLbl>
            <c:dLbl>
              <c:idx val="1"/>
              <c:layout>
                <c:manualLayout>
                  <c:x val="1.3587172650849483E-2"/>
                  <c:y val="-1.1043888612456662E-2"/>
                </c:manualLayout>
              </c:layout>
              <c:showVal val="1"/>
            </c:dLbl>
            <c:dLbl>
              <c:idx val="2"/>
              <c:layout>
                <c:manualLayout>
                  <c:x val="2.1427126451090846E-2"/>
                  <c:y val="-2.1815341302001291E-2"/>
                </c:manualLayout>
              </c:layout>
              <c:showVal val="1"/>
            </c:dLbl>
            <c:dLbl>
              <c:idx val="3"/>
              <c:layout>
                <c:manualLayout>
                  <c:x val="2.6951645866401284E-2"/>
                  <c:y val="-1.3984249189647201E-2"/>
                </c:manualLayout>
              </c:layout>
              <c:showVal val="1"/>
            </c:dLbl>
            <c:dLbl>
              <c:idx val="4"/>
              <c:layout>
                <c:manualLayout>
                  <c:x val="3.4482794393783781E-2"/>
                  <c:y val="-2.6433438200961216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400" b="1" baseline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имущества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190</c:v>
                </c:pt>
                <c:pt idx="1">
                  <c:v>37.5</c:v>
                </c:pt>
                <c:pt idx="2">
                  <c:v>36.1</c:v>
                </c:pt>
                <c:pt idx="3">
                  <c:v>44.3</c:v>
                </c:pt>
                <c:pt idx="4">
                  <c:v>14</c:v>
                </c:pt>
              </c:numCache>
            </c:numRef>
          </c:val>
          <c:shape val="cylinder"/>
        </c:ser>
        <c:shape val="box"/>
        <c:axId val="96314112"/>
        <c:axId val="96315648"/>
        <c:axId val="0"/>
      </c:bar3DChart>
      <c:catAx>
        <c:axId val="963141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45">
            <a:noFill/>
          </a:ln>
        </c:spPr>
        <c:txPr>
          <a:bodyPr rot="-54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96315648"/>
        <c:crosses val="autoZero"/>
        <c:auto val="1"/>
        <c:lblAlgn val="ctr"/>
        <c:lblOffset val="100"/>
      </c:catAx>
      <c:valAx>
        <c:axId val="96315648"/>
        <c:scaling>
          <c:orientation val="minMax"/>
        </c:scaling>
        <c:delete val="1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one"/>
        <c:crossAx val="96314112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75189483211151154"/>
          <c:y val="0.89920237387404856"/>
          <c:w val="0.24772332337768124"/>
          <c:h val="9.4736842105264549E-2"/>
        </c:manualLayout>
      </c:layout>
      <c:spPr>
        <a:noFill/>
        <a:ln w="25379">
          <a:noFill/>
        </a:ln>
      </c:spPr>
      <c:txPr>
        <a:bodyPr rot="0" spcFirstLastPara="1" vertOverflow="ellipsis" vert="horz" wrap="square" anchor="ctr" anchorCtr="1"/>
        <a:lstStyle/>
        <a:p>
          <a:pPr>
            <a:defRPr sz="2198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0964065079819321"/>
          <c:y val="0.24607845262100306"/>
          <c:w val="0.42819376903890838"/>
          <c:h val="0.678622111146483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dPt>
            <c:idx val="0"/>
            <c:spPr>
              <a:solidFill>
                <a:srgbClr val="FD33E0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1"/>
            <c:spPr>
              <a:solidFill>
                <a:schemeClr val="accent2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2"/>
            <c:spPr>
              <a:solidFill>
                <a:srgbClr val="00FF00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3"/>
            <c:spPr>
              <a:solidFill>
                <a:schemeClr val="accent4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4"/>
            <c:spPr>
              <a:solidFill>
                <a:schemeClr val="accent5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5"/>
            <c:spPr>
              <a:solidFill>
                <a:schemeClr val="accent6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6"/>
            <c:spPr>
              <a:solidFill>
                <a:srgbClr val="FF0000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7"/>
            <c:spPr>
              <a:solidFill>
                <a:srgbClr val="660066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Lbls>
            <c:dLbl>
              <c:idx val="0"/>
              <c:layout>
                <c:manualLayout>
                  <c:x val="5.8874073222599001E-2"/>
                  <c:y val="-1.36918369339384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592261049485675E-2"/>
                  <c:y val="4.52572883843776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332030576469958E-3"/>
                  <c:y val="7.70070633486313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1104182232695E-2"/>
                  <c:y val="-0.1873343300456674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896540988945757E-2"/>
                  <c:y val="-7.80877519112877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906206295380979E-2"/>
                  <c:y val="-6.24041472989447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3341667145621538E-2"/>
                  <c:y val="-4.5267429160218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7350853497327431E-2"/>
                  <c:y val="2.888331565988318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 кинематография </c:v>
                </c:pt>
                <c:pt idx="5">
                  <c:v>Социальная политика </c:v>
                </c:pt>
                <c:pt idx="6">
                  <c:v>Физическая культура и спорт </c:v>
                </c:pt>
                <c:pt idx="7">
                  <c:v>Обслуживание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70.599999999999994</c:v>
                </c:pt>
                <c:pt idx="1">
                  <c:v>165.5</c:v>
                </c:pt>
                <c:pt idx="2">
                  <c:v>52.4</c:v>
                </c:pt>
                <c:pt idx="3">
                  <c:v>593.20000000000005</c:v>
                </c:pt>
                <c:pt idx="4">
                  <c:v>35.700000000000003</c:v>
                </c:pt>
                <c:pt idx="5">
                  <c:v>51.1</c:v>
                </c:pt>
                <c:pt idx="6">
                  <c:v>8.8000000000000007</c:v>
                </c:pt>
                <c:pt idx="7">
                  <c:v>6.6</c:v>
                </c:pt>
              </c:numCache>
            </c:numRef>
          </c:val>
        </c:ser>
        <c:dLbls>
          <c:showVal val="1"/>
        </c:dLbls>
        <c:firstSliceAng val="87"/>
        <c:holeSize val="75"/>
      </c:doughnutChart>
      <c:spPr>
        <a:noFill/>
        <a:ln w="25401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Arial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9145975672875266E-2"/>
          <c:w val="0.57287692647405764"/>
          <c:h val="0.91842475386779177"/>
        </c:manualLayout>
      </c:layout>
      <c:spPr>
        <a:noFill/>
        <a:ln w="25401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FF00"/>
              </a:solidFill>
              <a:latin typeface="Arial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8598116411919212E-4"/>
          <c:y val="0.18033415259250629"/>
          <c:w val="0.80218124767276067"/>
          <c:h val="0.719970272731590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dPt>
            <c:idx val="0"/>
            <c:spPr>
              <a:solidFill>
                <a:srgbClr val="FD33E0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1"/>
            <c:spPr>
              <a:solidFill>
                <a:schemeClr val="accent2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2"/>
            <c:spPr>
              <a:solidFill>
                <a:srgbClr val="00FF00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3"/>
            <c:spPr>
              <a:solidFill>
                <a:schemeClr val="accent4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4"/>
            <c:spPr>
              <a:solidFill>
                <a:schemeClr val="accent5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5"/>
            <c:spPr>
              <a:solidFill>
                <a:schemeClr val="accent6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6"/>
            <c:spPr>
              <a:solidFill>
                <a:srgbClr val="FF0000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Pt>
            <c:idx val="7"/>
            <c:spPr>
              <a:solidFill>
                <a:srgbClr val="660066"/>
              </a:solidFill>
              <a:ln w="1905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Lbls>
            <c:dLbl>
              <c:idx val="0"/>
              <c:layout>
                <c:manualLayout>
                  <c:x val="8.6606402818068834E-2"/>
                  <c:y val="1.96157585496973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206943293272644E-2"/>
                  <c:y val="5.58600805048989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3454206382097E-2"/>
                  <c:y val="7.76972330287314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293997789750013E-3"/>
                  <c:y val="-0.1880871252684022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40,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8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696712253073747E-2"/>
                  <c:y val="-8.09267213052284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6355375397154405E-2"/>
                  <c:y val="-5.51421673803343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2959360754247919E-2"/>
                  <c:y val="-4.29303082217252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135136068517754E-2"/>
                  <c:y val="-2.099534181773648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1">
                <a:noFill/>
              </a:ln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 кинематография </c:v>
                </c:pt>
                <c:pt idx="5">
                  <c:v>Социальная политика </c:v>
                </c:pt>
                <c:pt idx="6">
                  <c:v>Физическая культура и спорт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61.5</c:v>
                </c:pt>
                <c:pt idx="1">
                  <c:v>174.1</c:v>
                </c:pt>
                <c:pt idx="2">
                  <c:v>38.4</c:v>
                </c:pt>
                <c:pt idx="3">
                  <c:v>540.79999999999995</c:v>
                </c:pt>
                <c:pt idx="4">
                  <c:v>26.3</c:v>
                </c:pt>
                <c:pt idx="5">
                  <c:v>47</c:v>
                </c:pt>
                <c:pt idx="6">
                  <c:v>8.3000000000000007</c:v>
                </c:pt>
                <c:pt idx="7">
                  <c:v>7.8</c:v>
                </c:pt>
              </c:numCache>
            </c:numRef>
          </c:val>
        </c:ser>
        <c:dLbls>
          <c:showVal val="1"/>
        </c:dLbls>
        <c:firstSliceAng val="87"/>
        <c:holeSize val="75"/>
      </c:doughnutChart>
      <c:spPr>
        <a:noFill/>
        <a:ln w="2540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500" baseline="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c:rich>
      </c:tx>
      <c:layout>
        <c:manualLayout>
          <c:xMode val="edge"/>
          <c:yMode val="edge"/>
          <c:x val="0.4567109376483301"/>
          <c:y val="4.77698806882431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380917002847145E-2"/>
          <c:y val="0.16135042078467537"/>
          <c:w val="0.9476190476190488"/>
          <c:h val="0.8301178449494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explosion val="17"/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30185941424942841"/>
                  <c:y val="-0.19168850127295983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816,8 </a:t>
                    </a:r>
                    <a:r>
                      <a:rPr lang="en-US" dirty="0"/>
                      <a:t>83%</a:t>
                    </a:r>
                  </a:p>
                </c:rich>
              </c:tx>
              <c:spPr/>
              <c:showVal val="1"/>
              <c:showPercent val="1"/>
            </c:dLbl>
            <c:dLbl>
              <c:idx val="1"/>
              <c:layout>
                <c:manualLayout>
                  <c:x val="0.14879702562734148"/>
                  <c:y val="9.6775650917761871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167,1 </a:t>
                    </a:r>
                    <a:r>
                      <a:rPr lang="en-US" dirty="0"/>
                      <a:t>17%</a:t>
                    </a:r>
                  </a:p>
                </c:rich>
              </c:tx>
              <c:spPr/>
              <c:showVal val="1"/>
              <c:showPercent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816.8</c:v>
                </c:pt>
                <c:pt idx="1">
                  <c:v>167.1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1773596475275634"/>
          <c:y val="3.1788259825626004E-2"/>
        </c:manualLayout>
      </c:layout>
      <c:txPr>
        <a:bodyPr/>
        <a:lstStyle/>
        <a:p>
          <a:pPr>
            <a:defRPr sz="2500" baseline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3210555289705014"/>
          <c:w val="0.80001663771121057"/>
          <c:h val="0.86555069724712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xplosion val="22"/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5576011002343163"/>
                  <c:y val="-0.189357050689820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754,7 </a:t>
                    </a:r>
                    <a:r>
                      <a:rPr lang="en-US" dirty="0"/>
                      <a:t>83%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3207713595819046"/>
                  <c:y val="0.108444362187371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49,5 </a:t>
                    </a:r>
                    <a:r>
                      <a:rPr lang="en-US" dirty="0"/>
                      <a:t>17%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754.7</c:v>
                </c:pt>
                <c:pt idx="1">
                  <c:v>149.5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200" b="1" i="0" baseline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200" b="1" i="0" baseline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188794415403962"/>
          <c:y val="8.6196489693174325E-2"/>
          <c:w val="0.33811204024025387"/>
          <c:h val="0.31795102065022635"/>
        </c:manualLayout>
      </c:layout>
      <c:txPr>
        <a:bodyPr/>
        <a:lstStyle/>
        <a:p>
          <a:pPr>
            <a:defRPr sz="2200">
              <a:solidFill>
                <a:srgbClr val="00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</cdr:x>
      <cdr:y>0.35889</cdr:y>
    </cdr:from>
    <cdr:to>
      <cdr:x>0.56833</cdr:x>
      <cdr:y>0.67223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204572" y="2461267"/>
          <a:ext cx="2323551" cy="21488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effectLst xmlns:a="http://schemas.openxmlformats.org/drawingml/2006/main">
          <a:softEdge rad="381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7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905,0 млн.руб</a:t>
          </a:r>
          <a:r>
            <a: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2400" b="1" i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0.25727</cdr:x>
      <cdr:y>0.31556</cdr:y>
    </cdr:from>
    <cdr:to>
      <cdr:x>0.54617</cdr:x>
      <cdr:y>0.65116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87846" y="2164110"/>
          <a:ext cx="2232235" cy="23015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effectLst xmlns:a="http://schemas.openxmlformats.org/drawingml/2006/main">
          <a:softEdge rad="381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963,0 млн.руб.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0.29527</cdr:x>
      <cdr:y>0.11216</cdr:y>
    </cdr:from>
    <cdr:to>
      <cdr:x>0.52209</cdr:x>
      <cdr:y>0.19716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1427" y="769169"/>
          <a:ext cx="1752566" cy="582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2017 год</a:t>
          </a:r>
          <a:endParaRPr lang="ru-RU" sz="32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0.6393</cdr:x>
      <cdr:y>0.45606</cdr:y>
    </cdr:from>
    <cdr:to>
      <cdr:x>0.7208</cdr:x>
      <cdr:y>0.59556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24197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0.59304</cdr:x>
      <cdr:y>0.43038</cdr:y>
    </cdr:from>
    <cdr:to>
      <cdr:x>0.73965</cdr:x>
      <cdr:y>0.58631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20840" y="2252134"/>
          <a:ext cx="1645920" cy="1021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0.8311</cdr:x>
      <cdr:y>0.11735</cdr:y>
    </cdr:from>
    <cdr:to>
      <cdr:x>1</cdr:x>
      <cdr:y>0.24773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40935" y="590177"/>
          <a:ext cx="1410585" cy="65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2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0.62333</cdr:x>
      <cdr:y>0.05758</cdr:y>
    </cdr:from>
    <cdr:to>
      <cdr:x>0.73805</cdr:x>
      <cdr:y>0.20909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68240" y="289561"/>
          <a:ext cx="9144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2017 год</a:t>
          </a:r>
          <a:endParaRPr lang="ru-RU" sz="3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0.6393</cdr:x>
      <cdr:y>0.45606</cdr:y>
    </cdr:from>
    <cdr:to>
      <cdr:x>0.7208</cdr:x>
      <cdr:y>0.59556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24197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0.59304</cdr:x>
      <cdr:y>0.43038</cdr:y>
    </cdr:from>
    <cdr:to>
      <cdr:x>0.73965</cdr:x>
      <cdr:y>0.58631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20840" y="2252134"/>
          <a:ext cx="1645920" cy="1021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0.80315</cdr:x>
      <cdr:y>0.03553</cdr:y>
    </cdr:from>
    <cdr:to>
      <cdr:x>0.95853</cdr:x>
      <cdr:y>0.16591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83040" y="149150"/>
          <a:ext cx="1767840" cy="543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0.33667</cdr:x>
      <cdr:y>0.79791</cdr:y>
    </cdr:from>
    <cdr:to>
      <cdr:x>0.42834</cdr:x>
      <cdr:y>0.88316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12381" y="4324478"/>
          <a:ext cx="1038038" cy="46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tIns="0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0.23875</cdr:x>
      <cdr:y>0.42857</cdr:y>
    </cdr:from>
    <cdr:to>
      <cdr:x>0.54671</cdr:x>
      <cdr:y>0.60559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51560" y="2103120"/>
          <a:ext cx="1356360" cy="86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rPr>
            <a:t>904,2</a:t>
          </a:r>
          <a:endParaRPr lang="ru-RU" sz="4000" b="1" dirty="0">
            <a:solidFill>
              <a:srgbClr val="00FF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0.26644</cdr:x>
      <cdr:y>0.45342</cdr:y>
    </cdr:from>
    <cdr:to>
      <cdr:x>0.57439</cdr:x>
      <cdr:y>0.7205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225040"/>
          <a:ext cx="1356360" cy="131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0.22491</cdr:x>
      <cdr:y>0.01242</cdr:y>
    </cdr:from>
    <cdr:to>
      <cdr:x>0.43253</cdr:x>
      <cdr:y>0.14286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90600" y="60960"/>
          <a:ext cx="914400" cy="64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2016 год</a:t>
          </a:r>
          <a:endParaRPr lang="ru-RU" sz="3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0.38062</cdr:x>
      <cdr:y>0.03106</cdr:y>
    </cdr:from>
    <cdr:to>
      <cdr:x>0.64014</cdr:x>
      <cdr:y>0.25466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676400" y="152400"/>
          <a:ext cx="1143000" cy="1097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F071-A569-4448-8AA7-C3DCB53C0279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B7AD-127D-48D8-A505-93D1B7A30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0CAF-69F9-4F56-88B0-AC3CD5D1E847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54EA-EB81-4D74-A330-F72C4E23A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A91A-D26D-49D7-B674-9E3E81CB1B9E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A131-DFE8-48AF-AB2F-30D1949FB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539B-0553-4997-8C57-FDE78F7ACF22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0F90-BD7A-427E-8982-BE3EF442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9C17-92A8-4DAF-932C-5EEE24894B50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8BF5-F0B9-4F57-9356-8E14AD492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90DD-A139-464B-B410-F8CE258EFB00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636A-F7C9-48F6-9C87-794B91A3A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2151-2749-4FE0-B867-51E398F29804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4CA1-8C35-4DF8-ADC2-2048B28E7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469B-DBAD-436E-9F59-55C265EED87E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4AC4-8979-4F9D-B452-0D915B1E6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6EBC-7412-425B-8CB1-44FEC8A237D2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18D8-B671-44A8-9EBE-3B2D6761A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7D76-0F28-465E-B647-BB43493089B3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A288-3934-4C83-83AE-EBC9494ED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284F-2877-4BCA-BCF0-260187C65F95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2677-46E5-426A-9AED-4285B830D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18B50C-E01F-4548-A73A-997D1064F67A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377B86-F00F-4F90-8EB9-34683652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44008" y="411479"/>
            <a:ext cx="10947991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13560"/>
            <a:ext cx="12192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1A0BD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1A0BD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города Ливны  Орловской области   за 2017 год</a:t>
            </a:r>
            <a:endParaRPr lang="ru-RU" sz="6600" b="1" dirty="0">
              <a:ln w="11430"/>
              <a:solidFill>
                <a:srgbClr val="1A0BD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325880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0"/>
            <a:ext cx="109728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города Ливны за  2016-2017 годы</a:t>
            </a:r>
            <a:endParaRPr lang="ru-RU" sz="32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02080" y="872067"/>
          <a:ext cx="4373880" cy="494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073888"/>
          <a:ext cx="12192000" cy="5872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9874"/>
                <a:gridCol w="2214109"/>
                <a:gridCol w="2177209"/>
                <a:gridCol w="2240808"/>
              </a:tblGrid>
              <a:tr h="5209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показателя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69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                           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+9,1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852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174,1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165,5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-8,6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74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52,4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+14,0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540,8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593,2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52,4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852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 и кинематография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+9,4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873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+0,5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263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41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904,2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983,9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+79,7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909005" y="574159"/>
            <a:ext cx="11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062" y="100051"/>
            <a:ext cx="10515600" cy="13255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Инфраструктурное и экономическое развитие города </a:t>
            </a:r>
            <a:r>
              <a:rPr lang="ru-RU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Ливны 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351105"/>
              </p:ext>
            </p:extLst>
          </p:nvPr>
        </p:nvGraphicFramePr>
        <p:xfrm>
          <a:off x="411480" y="1935127"/>
          <a:ext cx="11115112" cy="492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8318" y="4739641"/>
            <a:ext cx="2023682" cy="211835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583668"/>
            <a:ext cx="2264734" cy="227433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/>
          <p:cNvSpPr txBox="1"/>
          <p:nvPr/>
        </p:nvSpPr>
        <p:spPr>
          <a:xfrm>
            <a:off x="10607899" y="1329921"/>
            <a:ext cx="15841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077" y="0"/>
            <a:ext cx="1010412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rgbClr val="C00000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  <a:endParaRPr lang="ru-RU" sz="4400" b="1" dirty="0">
              <a:ln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0"/>
            <a:ext cx="12684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 rot="5400000">
            <a:off x="10912740" y="3229258"/>
            <a:ext cx="1743745" cy="8147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165,1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8483" y="1113366"/>
            <a:ext cx="6827837" cy="1119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недостающих средств организации и регулирования дорожного движения, в том числе светофорных объектов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8482" y="2338760"/>
            <a:ext cx="6827838" cy="1063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сети автомобильных дорог общего пользования местного значения и искусственных сооружений на них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8482" y="3449713"/>
            <a:ext cx="6826250" cy="11287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сети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 искусственных  сооружений на них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8482" y="4638763"/>
            <a:ext cx="6858000" cy="962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моста по улице Др. Народов через реку Сосна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11337925" y="5791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12054" y="5661125"/>
            <a:ext cx="68580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дворовых территорий многоквартирных домов, проездов к дворовым территориям многоквартирных домов</a:t>
            </a:r>
          </a:p>
        </p:txBody>
      </p:sp>
      <p:sp>
        <p:nvSpPr>
          <p:cNvPr id="40" name="Овал 39"/>
          <p:cNvSpPr/>
          <p:nvPr/>
        </p:nvSpPr>
        <p:spPr>
          <a:xfrm>
            <a:off x="1484510" y="4739853"/>
            <a:ext cx="1831178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74,5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689456" y="2445109"/>
            <a:ext cx="1802737" cy="80605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80,0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628497" y="3618626"/>
            <a:ext cx="1802736" cy="85184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36,2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713925" y="4675347"/>
            <a:ext cx="1808747" cy="85588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38,2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744406" y="5744582"/>
            <a:ext cx="1808746" cy="86331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80237" y="1289008"/>
            <a:ext cx="1735451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24237" y="2477021"/>
            <a:ext cx="1774793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70,1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469270" y="3636645"/>
            <a:ext cx="1787367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26,2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689457" y="1276154"/>
            <a:ext cx="1802738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499750" y="5809305"/>
            <a:ext cx="1787367" cy="82907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 rot="16200000">
            <a:off x="185174" y="3166638"/>
            <a:ext cx="1743745" cy="859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173,3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59436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9800" y="579120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3480" y="712382"/>
            <a:ext cx="111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млн.руб.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in7\Desktop\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281" y="153214"/>
            <a:ext cx="10515600" cy="13255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Поступило доходов во все уровни бюджетов за 2016-2017 годы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8943389"/>
              </p:ext>
            </p:extLst>
          </p:nvPr>
        </p:nvGraphicFramePr>
        <p:xfrm>
          <a:off x="824023" y="1295400"/>
          <a:ext cx="11049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1480" y="100051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61638" y="1025526"/>
            <a:ext cx="1630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3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 бюджета города Ливны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44836"/>
              </p:ext>
            </p:extLst>
          </p:nvPr>
        </p:nvGraphicFramePr>
        <p:xfrm>
          <a:off x="-407671" y="0"/>
          <a:ext cx="796742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44836"/>
              </p:ext>
            </p:extLst>
          </p:nvPr>
        </p:nvGraphicFramePr>
        <p:xfrm>
          <a:off x="5731392" y="212651"/>
          <a:ext cx="77266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1780" y="993613"/>
            <a:ext cx="190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20" y="0"/>
            <a:ext cx="10505182" cy="1447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Исполнение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бюджета города Ливны в разрезе основных доходных источников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8943389"/>
              </p:ext>
            </p:extLst>
          </p:nvPr>
        </p:nvGraphicFramePr>
        <p:xfrm>
          <a:off x="0" y="1440711"/>
          <a:ext cx="1219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26233" y="1153118"/>
            <a:ext cx="16657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  <a:endParaRPr lang="ru-RU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20" y="0"/>
            <a:ext cx="10505182" cy="196596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Динамика поступлений основных доходных источников в бюджет города Ливны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994064" y="1158949"/>
            <a:ext cx="1197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266" y="1679945"/>
          <a:ext cx="12170733" cy="517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78"/>
                <a:gridCol w="2855685"/>
                <a:gridCol w="2855685"/>
                <a:gridCol w="2855685"/>
              </a:tblGrid>
              <a:tr h="78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2016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2017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Отклонения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(+,-) к уровню 2016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5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174,4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190,0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+15,6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совокупный доход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6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имущество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80" y="0"/>
            <a:ext cx="99669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за 2016-2017 годы</a:t>
            </a:r>
            <a:endParaRPr lang="ru-RU" sz="40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3450985"/>
              </p:ext>
            </p:extLst>
          </p:nvPr>
        </p:nvGraphicFramePr>
        <p:xfrm>
          <a:off x="3840480" y="1135557"/>
          <a:ext cx="8351520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9204960" y="3596640"/>
            <a:ext cx="1491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983,9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3450985"/>
              </p:ext>
            </p:extLst>
          </p:nvPr>
        </p:nvGraphicFramePr>
        <p:xfrm>
          <a:off x="0" y="1417320"/>
          <a:ext cx="4632960" cy="490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6703"/>
            <a:ext cx="10515600" cy="94497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бюджета города Ливны</a:t>
            </a:r>
            <a:endParaRPr lang="ru-RU" sz="48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90577"/>
            <a:ext cx="12059662" cy="5006437"/>
          </a:xfrm>
        </p:spPr>
        <p:txBody>
          <a:bodyPr rtlCol="0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01.01.2017 года – 58,6 млн.руб.: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Получение кредитов в 2017 году – 153,6 млн.руб., 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организации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124,6 млн.руб.;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-областной бюджет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млн.руб.;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19,0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млн.руб.</a:t>
            </a:r>
          </a:p>
          <a:p>
            <a:pPr marL="0" lvl="1" indent="0" fontAlgn="auto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Погашение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2017 году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132,2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109,2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млн.руб.;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-областной бюджет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млн.руб.;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млн.руб.</a:t>
            </a:r>
            <a:endParaRPr lang="ru-RU" sz="3300" b="1" dirty="0" smtClean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01.01.2018 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–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80,0 млн.руб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914400" lvl="1" indent="-457200" fontAlgn="auto"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3360"/>
            <a:ext cx="109728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 муниципальных программ в бюджете города Ливны  в  2016-2017 годы</a:t>
            </a:r>
            <a:endParaRPr lang="ru-RU" sz="40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942319" y="1446028"/>
            <a:ext cx="1249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34985" y="1573618"/>
          <a:ext cx="6057015" cy="595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-1" y="1765005"/>
          <a:ext cx="7527851" cy="56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213360"/>
            <a:ext cx="10775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за 2017 год</a:t>
            </a:r>
            <a:endParaRPr lang="ru-RU" sz="3600" b="1" dirty="0">
              <a:ln w="22225">
                <a:noFill/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Овал 7"/>
          <p:cNvSpPr/>
          <p:nvPr/>
        </p:nvSpPr>
        <p:spPr>
          <a:xfrm>
            <a:off x="5013960" y="2895600"/>
            <a:ext cx="2209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983,9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9014" y="1244009"/>
            <a:ext cx="2980306" cy="1072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70,6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7920" y="1233377"/>
            <a:ext cx="2957978" cy="1098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165,5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4040" y="2062716"/>
            <a:ext cx="2240280" cy="12748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52,4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680" y="3859619"/>
            <a:ext cx="2316480" cy="1184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8,8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87840" y="3848986"/>
            <a:ext cx="2270760" cy="13326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593,2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680" y="2126512"/>
            <a:ext cx="2331720" cy="12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51,1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3639" y="4831080"/>
            <a:ext cx="2890993" cy="10699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35,7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7237" y="4846319"/>
            <a:ext cx="2764465" cy="10441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 6,6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7010399" y="2240281"/>
            <a:ext cx="484632" cy="97840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5552834">
            <a:off x="3671875" y="2989856"/>
            <a:ext cx="484632" cy="234187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6206570">
            <a:off x="8043466" y="2987668"/>
            <a:ext cx="484632" cy="232191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7099293">
            <a:off x="3699405" y="1998879"/>
            <a:ext cx="484632" cy="229872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8065185" y="1774626"/>
            <a:ext cx="484632" cy="24697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4885803" y="4059637"/>
            <a:ext cx="484632" cy="94833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6832744" y="4092913"/>
            <a:ext cx="484632" cy="89968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8701977">
            <a:off x="4645332" y="2145465"/>
            <a:ext cx="484632" cy="11544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449</Words>
  <Application>Microsoft Office PowerPoint</Application>
  <PresentationFormat>Произвольный</PresentationFormat>
  <Paragraphs>195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Поступило доходов во все уровни бюджетов за 2016-2017 годы</vt:lpstr>
      <vt:lpstr>Слайд 3</vt:lpstr>
      <vt:lpstr>Исполнение бюджета города Ливны в разрезе основных доходных источников</vt:lpstr>
      <vt:lpstr>Динамика поступлений основных доходных источников в бюджет города Ливны</vt:lpstr>
      <vt:lpstr>Слайд 6</vt:lpstr>
      <vt:lpstr>Муниципальный долг бюджета города Ливны</vt:lpstr>
      <vt:lpstr>Слайд 8</vt:lpstr>
      <vt:lpstr>Слайд 9</vt:lpstr>
      <vt:lpstr>Слайд 10</vt:lpstr>
      <vt:lpstr>Инфраструктурное и экономическое развитие города Ливны 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Fin7</cp:lastModifiedBy>
  <cp:revision>354</cp:revision>
  <cp:lastPrinted>2016-06-10T08:17:40Z</cp:lastPrinted>
  <dcterms:created xsi:type="dcterms:W3CDTF">2016-03-25T11:58:23Z</dcterms:created>
  <dcterms:modified xsi:type="dcterms:W3CDTF">2018-05-10T08:51:39Z</dcterms:modified>
</cp:coreProperties>
</file>