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7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предпринимателей</c:v>
                </c:pt>
              </c:strCache>
            </c:strRef>
          </c:tx>
          <c:dLbls>
            <c:dLbl>
              <c:idx val="0"/>
              <c:layout>
                <c:manualLayout>
                  <c:x val="-1.388888888888894E-2"/>
                  <c:y val="4.365079365079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FF-4AD2-84E0-A4541D934386}"/>
                </c:ext>
              </c:extLst>
            </c:dLbl>
            <c:dLbl>
              <c:idx val="1"/>
              <c:layout>
                <c:manualLayout>
                  <c:x val="-1.3888888888888916E-2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FF-4AD2-84E0-A4541D934386}"/>
                </c:ext>
              </c:extLst>
            </c:dLbl>
            <c:dLbl>
              <c:idx val="2"/>
              <c:layout>
                <c:manualLayout>
                  <c:x val="-4.629629629629691E-3"/>
                  <c:y val="4.7619047619047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FF-4AD2-84E0-A4541D934386}"/>
                </c:ext>
              </c:extLst>
            </c:dLbl>
            <c:dLbl>
              <c:idx val="3"/>
              <c:layout>
                <c:manualLayout>
                  <c:x val="-6.9444444444444605E-3"/>
                  <c:y val="2.380952380952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FF-4AD2-84E0-A4541D934386}"/>
                </c:ext>
              </c:extLst>
            </c:dLbl>
            <c:dLbl>
              <c:idx val="4"/>
              <c:layout>
                <c:manualLayout>
                  <c:x val="-1.1574074074074077E-2"/>
                  <c:y val="-2.7777777777777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FF-4AD2-84E0-A4541D934386}"/>
                </c:ext>
              </c:extLst>
            </c:dLbl>
            <c:dLbl>
              <c:idx val="5"/>
              <c:layout>
                <c:manualLayout>
                  <c:x val="-1.388888888888894E-2"/>
                  <c:y val="-4.365079365079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FF-4AD2-84E0-A4541D934386}"/>
                </c:ext>
              </c:extLst>
            </c:dLbl>
            <c:dLbl>
              <c:idx val="6"/>
              <c:layout>
                <c:manualLayout>
                  <c:x val="-6.9444444444444605E-3"/>
                  <c:y val="-4.365079365079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FF-4AD2-84E0-A4541D9343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dd/mm/yyyy</c:formatCode>
                <c:ptCount val="4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  <c:pt idx="3">
                  <c:v>42370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1954</c:v>
                </c:pt>
                <c:pt idx="1">
                  <c:v>1753</c:v>
                </c:pt>
                <c:pt idx="2">
                  <c:v>1941</c:v>
                </c:pt>
                <c:pt idx="3">
                  <c:v>1785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7FF-4AD2-84E0-A4541D934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64384"/>
        <c:axId val="68065920"/>
      </c:lineChart>
      <c:dateAx>
        <c:axId val="6806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065920"/>
        <c:crosses val="autoZero"/>
        <c:auto val="1"/>
        <c:lblOffset val="100"/>
        <c:baseTimeUnit val="years"/>
      </c:dateAx>
      <c:valAx>
        <c:axId val="6806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06438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341309142929195"/>
          <c:y val="1.7860439134231219E-2"/>
          <c:w val="0.39599927931436663"/>
          <c:h val="0.826645751960115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том числе налоговые поступления от предпринимательской деятельности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40.200000000000003</c:v>
                </c:pt>
                <c:pt idx="1">
                  <c:v>43.8</c:v>
                </c:pt>
                <c:pt idx="2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B-476C-AD43-536D1894B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Общий объем собственных доходов бюджета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338.7</c:v>
                </c:pt>
                <c:pt idx="1">
                  <c:v>253.1</c:v>
                </c:pt>
                <c:pt idx="2">
                  <c:v>242.2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FB-476C-AD43-536D1894B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806912"/>
        <c:axId val="72623232"/>
        <c:axId val="0"/>
      </c:bar3DChart>
      <c:catAx>
        <c:axId val="708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623232"/>
        <c:crosses val="autoZero"/>
        <c:auto val="1"/>
        <c:lblAlgn val="ctr"/>
        <c:lblOffset val="100"/>
        <c:noMultiLvlLbl val="0"/>
      </c:catAx>
      <c:valAx>
        <c:axId val="7262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80691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48140857392867"/>
          <c:y val="3.3485540334855401E-2"/>
          <c:w val="0.51282688101487361"/>
          <c:h val="0.7499037620297466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подоходного налога, зачисляемого в городской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1527777777777779"/>
                  <c:y val="-9.1324200913242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84-4E62-A8D8-264AC7C3EBB0}"/>
                </c:ext>
              </c:extLst>
            </c:dLbl>
            <c:dLbl>
              <c:idx val="1"/>
              <c:layout>
                <c:manualLayout>
                  <c:x val="0.2166666666666667"/>
                  <c:y val="-9.1324200913242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84-4E62-A8D8-264AC7C3EBB0}"/>
                </c:ext>
              </c:extLst>
            </c:dLbl>
            <c:dLbl>
              <c:idx val="2"/>
              <c:layout>
                <c:manualLayout>
                  <c:x val="0.15694444444444522"/>
                  <c:y val="-9.1324200913242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84-4E62-A8D8-264AC7C3EBB0}"/>
                </c:ext>
              </c:extLst>
            </c:dLbl>
            <c:dLbl>
              <c:idx val="3"/>
              <c:layout>
                <c:manualLayout>
                  <c:x val="0.16666666666666669"/>
                  <c:y val="-9.1324200913242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84-4E62-A8D8-264AC7C3EBB0}"/>
                </c:ext>
              </c:extLst>
            </c:dLbl>
            <c:dLbl>
              <c:idx val="4"/>
              <c:layout>
                <c:manualLayout>
                  <c:x val="0.15972222222222257"/>
                  <c:y val="-9.13242009132422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84-4E62-A8D8-264AC7C3EBB0}"/>
                </c:ext>
              </c:extLst>
            </c:dLbl>
            <c:dLbl>
              <c:idx val="5"/>
              <c:layout>
                <c:manualLayout>
                  <c:x val="0.14444444444444507"/>
                  <c:y val="-9.1324200913242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84-4E62-A8D8-264AC7C3E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</c:v>
                </c:pt>
                <c:pt idx="1">
                  <c:v>45</c:v>
                </c:pt>
                <c:pt idx="2">
                  <c:v>29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84-4E62-A8D8-264AC7C3E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879296"/>
        <c:axId val="67880832"/>
        <c:axId val="0"/>
      </c:bar3DChart>
      <c:catAx>
        <c:axId val="6787929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aseline="0"/>
            </a:pPr>
            <a:endParaRPr lang="ru-RU"/>
          </a:p>
        </c:txPr>
        <c:crossAx val="67880832"/>
        <c:crosses val="autoZero"/>
        <c:auto val="1"/>
        <c:lblAlgn val="ctr"/>
        <c:lblOffset val="100"/>
        <c:noMultiLvlLbl val="0"/>
      </c:catAx>
      <c:valAx>
        <c:axId val="67880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aseline="0"/>
            </a:pPr>
            <a:endParaRPr lang="ru-RU"/>
          </a:p>
        </c:txPr>
        <c:crossAx val="678792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150" baseline="0"/>
            </a:pPr>
            <a:endParaRPr lang="ru-RU"/>
          </a:p>
        </c:txPr>
      </c:legendEntry>
      <c:layout>
        <c:manualLayout>
          <c:xMode val="edge"/>
          <c:yMode val="edge"/>
          <c:x val="0.70415693350831243"/>
          <c:y val="5.7034000886875512E-2"/>
          <c:w val="0.27500973315835531"/>
          <c:h val="0.82809333764786264"/>
        </c:manualLayout>
      </c:layout>
      <c:overlay val="0"/>
      <c:txPr>
        <a:bodyPr/>
        <a:lstStyle/>
        <a:p>
          <a:pPr>
            <a:defRPr sz="2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aseline="0">
          <a:solidFill>
            <a:srgbClr val="FFFF00"/>
          </a:solidFill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46B11-C536-4005-816B-E5CDF10879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8F2CE-F26C-49C5-8D68-8DC27A1F7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26D5EE-9512-462F-B753-240598EE0542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7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7DF41-0611-4FA1-8437-86D7A6617A18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9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26D5EE-9512-462F-B753-240598EE0542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1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7DF41-0611-4FA1-8437-86D7A6617A18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7D4309-B76F-421A-B209-CD05D1ABA060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8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26D5EE-9512-462F-B753-240598EE0542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2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Слайд 4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26D5EE-9512-462F-B753-240598EE0542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7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7DF41-0611-4FA1-8437-86D7A6617A18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0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7DF41-0611-4FA1-8437-86D7A6617A18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7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293B-29EA-42EA-B779-69FE41EA5F7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C2AA-A9DC-46DA-910F-EFC44999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_диск_синий_свет_обо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http://www.balti.md/files/Mejd/livni.pn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042" y="1556792"/>
            <a:ext cx="2436102" cy="253828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5651869"/>
            <a:ext cx="121920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FF99"/>
                </a:solidFill>
                <a:latin typeface="Arial" panose="020B0604020202020204" pitchFamily="34" charset="0"/>
              </a:rPr>
              <a:t>www.adminliv.ru</a:t>
            </a:r>
            <a:r>
              <a:rPr lang="ru-RU" sz="3600" b="1" dirty="0">
                <a:solidFill>
                  <a:srgbClr val="FFFF99"/>
                </a:solidFill>
                <a:latin typeface="Arial" panose="020B0604020202020204" pitchFamily="34" charset="0"/>
              </a:rPr>
              <a:t>   </a:t>
            </a:r>
            <a:r>
              <a:rPr lang="en-US" sz="3600" b="1" dirty="0">
                <a:solidFill>
                  <a:srgbClr val="FFFF99"/>
                </a:solidFill>
                <a:latin typeface="Arial" panose="020B0604020202020204" pitchFamily="34" charset="0"/>
              </a:rPr>
              <a:t>E-mail</a:t>
            </a:r>
            <a:r>
              <a:rPr lang="ru-RU" sz="3600" b="1" dirty="0">
                <a:solidFill>
                  <a:srgbClr val="FFFF99"/>
                </a:solidFill>
                <a:latin typeface="Arial" panose="020B0604020202020204" pitchFamily="34" charset="0"/>
              </a:rPr>
              <a:t>: </a:t>
            </a:r>
            <a:r>
              <a:rPr lang="en-US" sz="3600" b="1" dirty="0">
                <a:solidFill>
                  <a:srgbClr val="FFFF99"/>
                </a:solidFill>
                <a:latin typeface="Arial" panose="020B0604020202020204" pitchFamily="34" charset="0"/>
              </a:rPr>
              <a:t>admliv@liv.orel.ru</a:t>
            </a:r>
            <a:r>
              <a:rPr lang="ru-RU" sz="3600" b="1" dirty="0">
                <a:solidFill>
                  <a:srgbClr val="FFFF99"/>
                </a:solidFill>
                <a:latin typeface="Arial" panose="020B0604020202020204" pitchFamily="34" charset="0"/>
              </a:rPr>
              <a:t>  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кстура_синий_волны_изгибы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http://www.balti.md/files/Mejd/livni.pn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266479"/>
            <a:ext cx="1444674" cy="1726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99658" y="692615"/>
            <a:ext cx="7293914" cy="861774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Недостроенная пристройка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 МБОУ Гимназия г. Ливны на 322 посадочных места.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Сметная стоимость объекта в ценах 2012 года 175 млн.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8" y="1963903"/>
            <a:ext cx="2265263" cy="226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30" y="1986603"/>
            <a:ext cx="2219860" cy="224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826" y="1970531"/>
            <a:ext cx="2212746" cy="226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31" y="4509855"/>
            <a:ext cx="2219770" cy="217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8" y="4534594"/>
            <a:ext cx="2265263" cy="215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827" y="4509855"/>
            <a:ext cx="2197318" cy="217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567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кстура_синий_волны_изгибы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http://www.balti.md/files/Mejd/livni.pn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38" y="300221"/>
            <a:ext cx="1569309" cy="188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6700"/>
              </p:ext>
            </p:extLst>
          </p:nvPr>
        </p:nvGraphicFramePr>
        <p:xfrm>
          <a:off x="1831020" y="2709825"/>
          <a:ext cx="8529960" cy="4064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предприятий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>
                          <a:effectLst/>
                        </a:rPr>
                        <a:t>Объем отгруженной </a:t>
                      </a:r>
                      <a:r>
                        <a:rPr lang="ru-RU" sz="1500" spc="0" baseline="0" dirty="0" smtClean="0">
                          <a:effectLst/>
                        </a:rPr>
                        <a:t>продукции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(</a:t>
                      </a:r>
                      <a:r>
                        <a:rPr lang="ru-RU" sz="1500" spc="0" baseline="0" dirty="0">
                          <a:effectLst/>
                        </a:rPr>
                        <a:t>млн</a:t>
                      </a:r>
                      <a:r>
                        <a:rPr lang="ru-RU" sz="1500" spc="0" baseline="0" dirty="0" smtClean="0">
                          <a:effectLst/>
                        </a:rPr>
                        <a:t>. руб.)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>
                          <a:effectLst/>
                        </a:rPr>
                        <a:t>Темп </a:t>
                      </a:r>
                      <a:r>
                        <a:rPr lang="ru-RU" sz="1500" spc="0" baseline="0" dirty="0" smtClean="0">
                          <a:effectLst/>
                        </a:rPr>
                        <a:t>роста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к </a:t>
                      </a:r>
                      <a:r>
                        <a:rPr lang="ru-RU" sz="1500" spc="0" baseline="0" dirty="0">
                          <a:effectLst/>
                        </a:rPr>
                        <a:t>2014 году (%)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Всего, в т.ч.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7948,4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137,8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>
                          <a:effectLst/>
                        </a:rPr>
                        <a:t>ОАО «ГМС Ливгидромаш»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3894,2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147,2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>
                          <a:effectLst/>
                        </a:rPr>
                        <a:t>ОАО «Промприбор»</a:t>
                      </a:r>
                      <a:endParaRPr lang="ru-RU" sz="1500" spc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1479,0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106,1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>
                          <a:effectLst/>
                        </a:rPr>
                        <a:t>ОАО «Автоагрегат»</a:t>
                      </a:r>
                      <a:endParaRPr lang="ru-RU" sz="1500" spc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787,0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106,3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>
                          <a:effectLst/>
                        </a:rPr>
                        <a:t>ООО «Ливны-электро»</a:t>
                      </a:r>
                      <a:endParaRPr lang="ru-RU" sz="1500" spc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98,1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97,0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>
                          <a:effectLst/>
                        </a:rPr>
                        <a:t>ОАО «ЛЗПМ»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140,8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120,3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>
                          <a:effectLst/>
                        </a:rPr>
                        <a:t>ОАО «Завод сыродельный «Ливенский»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171,6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94,6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>
                          <a:effectLst/>
                        </a:rPr>
                        <a:t>ООО «Ливенская кондитерская фабрика»</a:t>
                      </a:r>
                      <a:endParaRPr lang="ru-RU" sz="1500" spc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56,0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79,3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Ливенский комбинат хлебопродуктов,  </a:t>
                      </a:r>
                      <a:r>
                        <a:rPr lang="ru-RU" sz="1500" spc="0" baseline="0" dirty="0">
                          <a:effectLst/>
                        </a:rPr>
                        <a:t>филиал ЗАО «АПК Юность»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1129,5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165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>
                          <a:effectLst/>
                        </a:rPr>
                        <a:t>Ливенский филиал ОАО «</a:t>
                      </a:r>
                      <a:r>
                        <a:rPr lang="ru-RU" sz="1500" spc="0" baseline="0" dirty="0" err="1">
                          <a:effectLst/>
                        </a:rPr>
                        <a:t>Орелоблхлеб</a:t>
                      </a:r>
                      <a:r>
                        <a:rPr lang="ru-RU" sz="1500" spc="0" baseline="0" dirty="0">
                          <a:effectLst/>
                        </a:rPr>
                        <a:t>»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192,9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0" baseline="0" dirty="0" smtClean="0">
                          <a:effectLst/>
                        </a:rPr>
                        <a:t>106,4</a:t>
                      </a:r>
                      <a:endParaRPr lang="ru-RU" sz="1500" spc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2775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Показатели работы крупных промышленных предприятий г. </a:t>
            </a:r>
            <a:r>
              <a:rPr lang="ru-RU" b="1" dirty="0" smtClean="0">
                <a:solidFill>
                  <a:schemeClr val="bg1"/>
                </a:solidFill>
              </a:rPr>
              <a:t>Ливны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за </a:t>
            </a:r>
            <a:r>
              <a:rPr lang="ru-RU" b="1" dirty="0">
                <a:solidFill>
                  <a:schemeClr val="bg1"/>
                </a:solidFill>
              </a:rPr>
              <a:t>2015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458" y="190701"/>
            <a:ext cx="2210406" cy="203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4" y="196059"/>
            <a:ext cx="2232248" cy="202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4" y="256592"/>
            <a:ext cx="2194527" cy="196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екстура_синий_волны_изгиб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8" name="Picture 4" descr="http://www.adminliv.ru/files/uploads/images/InvestPasportLivny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86" y="1"/>
            <a:ext cx="5279565" cy="932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ontent.freelancehunt.com/snippet/18f91/c9027/75116/%D0%97%D0%B0%D0%B2%D0%BE%D0%B4+%D1%86%D0%B8%D0%BD%D0%BA%D0%B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2" y="3747652"/>
            <a:ext cx="7680853" cy="30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1" y="644691"/>
            <a:ext cx="9168340" cy="7078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900" b="1" dirty="0">
                <a:solidFill>
                  <a:srgbClr val="FFC000"/>
                </a:solidFill>
              </a:rPr>
              <a:t>ЦЕНТР РАЗВИТИЯ ПРОИЗВОДСТВА</a:t>
            </a:r>
          </a:p>
          <a:p>
            <a:pPr algn="ctr"/>
            <a:r>
              <a:rPr lang="ru-RU" sz="1900" b="1" dirty="0">
                <a:solidFill>
                  <a:srgbClr val="FFC000"/>
                </a:solidFill>
              </a:rPr>
              <a:t>НАСОСОВ И НАСОСНОГО ОБОРУДОВАНИЯ.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2063" y="1338257"/>
            <a:ext cx="4128459" cy="33393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АО «ГМС Ливгидромаш»</a:t>
            </a:r>
          </a:p>
          <a:p>
            <a:r>
              <a:rPr lang="ru-RU" sz="1900" dirty="0">
                <a:solidFill>
                  <a:schemeClr val="bg1"/>
                </a:solidFill>
              </a:rPr>
              <a:t>ОАО «Промприбор»</a:t>
            </a:r>
          </a:p>
          <a:p>
            <a:r>
              <a:rPr lang="ru-RU" sz="1900" dirty="0">
                <a:solidFill>
                  <a:schemeClr val="bg1"/>
                </a:solidFill>
              </a:rPr>
              <a:t>ОАО «Автоагрегат»</a:t>
            </a:r>
          </a:p>
          <a:p>
            <a:r>
              <a:rPr lang="ru-RU" sz="1900" dirty="0">
                <a:solidFill>
                  <a:schemeClr val="bg1"/>
                </a:solidFill>
              </a:rPr>
              <a:t>ОАО «ЛЗПМ»</a:t>
            </a:r>
          </a:p>
          <a:p>
            <a:r>
              <a:rPr lang="ru-RU" sz="1900" dirty="0">
                <a:solidFill>
                  <a:schemeClr val="bg1"/>
                </a:solidFill>
              </a:rPr>
              <a:t>ОАО «Ливнынасос»</a:t>
            </a:r>
          </a:p>
          <a:p>
            <a:r>
              <a:rPr lang="ru-RU" sz="1900" dirty="0">
                <a:solidFill>
                  <a:schemeClr val="bg1"/>
                </a:solidFill>
              </a:rPr>
              <a:t>ООО «Металлург»</a:t>
            </a:r>
          </a:p>
          <a:p>
            <a:r>
              <a:rPr lang="ru-RU" sz="1900" dirty="0">
                <a:solidFill>
                  <a:schemeClr val="bg1"/>
                </a:solidFill>
              </a:rPr>
              <a:t>ООО «Ливенка»</a:t>
            </a:r>
          </a:p>
          <a:p>
            <a:r>
              <a:rPr lang="ru-RU" sz="1900" dirty="0">
                <a:solidFill>
                  <a:schemeClr val="bg1"/>
                </a:solidFill>
              </a:rPr>
              <a:t>ООО «Инструмент»</a:t>
            </a:r>
          </a:p>
          <a:p>
            <a:r>
              <a:rPr lang="ru-RU" sz="1900" dirty="0">
                <a:solidFill>
                  <a:schemeClr val="bg1"/>
                </a:solidFill>
              </a:rPr>
              <a:t>ООО «Промсервис»</a:t>
            </a:r>
          </a:p>
          <a:p>
            <a:r>
              <a:rPr lang="ru-RU" sz="1900" dirty="0">
                <a:solidFill>
                  <a:schemeClr val="bg1"/>
                </a:solidFill>
              </a:rPr>
              <a:t>ООО «</a:t>
            </a:r>
            <a:r>
              <a:rPr lang="ru-RU" sz="1900" dirty="0" err="1">
                <a:solidFill>
                  <a:schemeClr val="bg1"/>
                </a:solidFill>
              </a:rPr>
              <a:t>Электромаш</a:t>
            </a:r>
            <a:r>
              <a:rPr lang="ru-RU" sz="1900" dirty="0">
                <a:solidFill>
                  <a:schemeClr val="bg1"/>
                </a:solidFill>
              </a:rPr>
              <a:t>»</a:t>
            </a:r>
          </a:p>
          <a:p>
            <a:r>
              <a:rPr lang="ru-RU" sz="1900" dirty="0">
                <a:solidFill>
                  <a:schemeClr val="bg1"/>
                </a:solidFill>
              </a:rPr>
              <a:t>ООО «Лига»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042555" y="3402800"/>
            <a:ext cx="5307300" cy="3282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300" b="1" dirty="0">
                <a:solidFill>
                  <a:srgbClr val="FFC000"/>
                </a:solidFill>
              </a:rPr>
              <a:t>РАЗВИТАЯ ПРОИЗВОДСТВЕННАЯ КООПЕРАЦИЯ</a:t>
            </a:r>
          </a:p>
        </p:txBody>
      </p:sp>
      <p:pic>
        <p:nvPicPr>
          <p:cNvPr id="6" name="Picture 4" descr="http://www.training.com.ua/data/image/release/2014/03/zhd_240320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88" y="1338257"/>
            <a:ext cx="852051" cy="701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3900" y="1970468"/>
            <a:ext cx="2016224" cy="58477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C000"/>
                </a:solidFill>
              </a:rPr>
              <a:t>БОЛЕЕ 6 ТЫСЯЧ РАБОТАЮЩИХ</a:t>
            </a:r>
          </a:p>
        </p:txBody>
      </p:sp>
      <p:pic>
        <p:nvPicPr>
          <p:cNvPr id="1030" name="Picture 6" descr="http://www.oc.ru/img/oplata/oplata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33" y="2536928"/>
            <a:ext cx="735761" cy="50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23861" y="3123824"/>
            <a:ext cx="2736303" cy="58477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C000"/>
                </a:solidFill>
              </a:rPr>
              <a:t>БОЛЕЕ 8 МИЛЛИАРДОВ ОБЪЁМ ПРОИЗВОДСТВА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018" y="6304329"/>
            <a:ext cx="2200504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www.adminliv.ru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6090" y="6304329"/>
            <a:ext cx="2939817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admliv@liv.orel.ru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32" name="Picture 8" descr="http://www.yarnews.net/files/1/1000/1136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312" y="2311221"/>
            <a:ext cx="1088891" cy="9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52181" y="1339527"/>
            <a:ext cx="2880320" cy="9233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- Ливенский филиал </a:t>
            </a:r>
            <a:r>
              <a:rPr lang="ru-RU" sz="1300" dirty="0" err="1">
                <a:solidFill>
                  <a:schemeClr val="bg1"/>
                </a:solidFill>
              </a:rPr>
              <a:t>Приокского</a:t>
            </a:r>
            <a:r>
              <a:rPr lang="ru-RU" sz="1300" dirty="0">
                <a:solidFill>
                  <a:schemeClr val="bg1"/>
                </a:solidFill>
              </a:rPr>
              <a:t> государственного университета</a:t>
            </a:r>
          </a:p>
          <a:p>
            <a:pPr algn="ctr"/>
            <a:endParaRPr lang="ru-RU" sz="1300" dirty="0">
              <a:solidFill>
                <a:schemeClr val="bg1"/>
              </a:solidFill>
            </a:endParaRPr>
          </a:p>
          <a:p>
            <a:pPr algn="ctr"/>
            <a:r>
              <a:rPr lang="ru-RU" sz="1300" dirty="0">
                <a:solidFill>
                  <a:schemeClr val="bg1"/>
                </a:solidFill>
              </a:rPr>
              <a:t>- Ливенский строительный колледж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195" y="2524524"/>
            <a:ext cx="2880320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300" b="1" dirty="0">
                <a:solidFill>
                  <a:srgbClr val="FFC000"/>
                </a:solidFill>
              </a:rPr>
              <a:t>Высококвалифицированные трудовые ресурсы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25998" y="3238144"/>
            <a:ext cx="3072171" cy="9233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- НТЦ «Ливгидромаш»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</a:rPr>
              <a:t>(в составе АО «ГМС Ливгидромаш»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</a:rPr>
              <a:t>- Компактное размещение производств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</a:rPr>
              <a:t>- Развитая 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2321438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кстура_синий_волны_изгиб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666473"/>
              </p:ext>
            </p:extLst>
          </p:nvPr>
        </p:nvGraphicFramePr>
        <p:xfrm>
          <a:off x="1701800" y="1323975"/>
          <a:ext cx="878840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Лист" r:id="rId4" imgW="8755274" imgH="4945396" progId="Excel.Sheet.8">
                  <p:embed/>
                </p:oleObj>
              </mc:Choice>
              <mc:Fallback>
                <p:oleObj name="Лист" r:id="rId4" imgW="8755274" imgH="4945396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323975"/>
                        <a:ext cx="8788400" cy="4964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15680" y="42930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463,3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58853" y="41475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520,2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35960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1102,4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32104" y="22768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1436,7</a:t>
            </a:r>
            <a:endParaRPr lang="ru-RU" dirty="0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кстура_синий_волны_изгибы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balti.md/files/Mejd/livni.png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09" y="332656"/>
            <a:ext cx="1407668" cy="163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64287" y="645439"/>
            <a:ext cx="7692153" cy="369332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Численность предпринимателей города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25143404"/>
              </p:ext>
            </p:extLst>
          </p:nvPr>
        </p:nvGraphicFramePr>
        <p:xfrm>
          <a:off x="2999656" y="1653140"/>
          <a:ext cx="6229237" cy="462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3712" y="5903185"/>
            <a:ext cx="43924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01.01.13 г.</a:t>
            </a:r>
            <a:r>
              <a:rPr lang="ru-RU" dirty="0"/>
              <a:t> </a:t>
            </a:r>
            <a:r>
              <a:rPr lang="ru-RU" dirty="0" smtClean="0"/>
              <a:t>01.01.14 </a:t>
            </a:r>
            <a:r>
              <a:rPr lang="ru-RU" dirty="0"/>
              <a:t>г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01.01.15 </a:t>
            </a:r>
            <a:r>
              <a:rPr lang="ru-RU" dirty="0"/>
              <a:t>г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01.01.16 </a:t>
            </a:r>
            <a:r>
              <a:rPr lang="ru-RU" dirty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99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кстура_синий_волны_изгиб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http://www.balti.md/files/Mejd/livni.pn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148" y="347167"/>
            <a:ext cx="1491508" cy="174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8983" y="332656"/>
            <a:ext cx="9613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Доля налоговых поступлений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от </a:t>
            </a:r>
            <a:r>
              <a:rPr lang="ru-RU" sz="2400" b="1" dirty="0">
                <a:solidFill>
                  <a:srgbClr val="FFFF00"/>
                </a:solidFill>
              </a:rPr>
              <a:t>малого бизнеса в собственных доходах бюджета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03911404"/>
              </p:ext>
            </p:extLst>
          </p:nvPr>
        </p:nvGraphicFramePr>
        <p:xfrm>
          <a:off x="2257804" y="1518038"/>
          <a:ext cx="9613068" cy="433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екстура_синий_волны_изгиб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03511" y="452662"/>
          <a:ext cx="8784976" cy="4136805"/>
        </p:xfrm>
        <a:graphic>
          <a:graphicData uri="http://schemas.openxmlformats.org/drawingml/2006/table">
            <a:tbl>
              <a:tblPr/>
              <a:tblGrid>
                <a:gridCol w="6760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03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СРЕДНЯЯ ЗАРАБОТНАЯ ПЛАТА В ГОРОДЕ ПО ОТРАСЛЯМ (ПО ПОЛНОМУ КРУГУ ПРЕДПРИЯТИЙ), РУБ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baseline="0" dirty="0">
                        <a:latin typeface="Arial"/>
                      </a:endParaRP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solidFill>
                            <a:srgbClr val="FFFF00"/>
                          </a:solidFill>
                          <a:latin typeface="Arial"/>
                        </a:rPr>
                        <a:t>Средняя заработная плата в городе по отраслям (по полному кругу предприятий), </a:t>
                      </a:r>
                      <a:r>
                        <a:rPr lang="ru-RU" sz="150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руб.</a:t>
                      </a:r>
                      <a:endParaRPr lang="ru-RU" sz="1500" b="0" i="0" u="none" strike="noStrike" baseline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solidFill>
                            <a:srgbClr val="FFFF00"/>
                          </a:solidFill>
                          <a:latin typeface="Arial"/>
                        </a:rPr>
                        <a:t>2013 год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solidFill>
                            <a:srgbClr val="FFFF00"/>
                          </a:solidFill>
                          <a:latin typeface="Arial"/>
                        </a:rPr>
                        <a:t>2014 год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2015 год</a:t>
                      </a:r>
                      <a:endParaRPr lang="ru-RU" sz="1500" b="0" i="0" u="none" strike="noStrike" baseline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6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всего,</a:t>
                      </a:r>
                      <a:br>
                        <a:rPr lang="ru-RU" sz="1500" b="0" i="0" u="none" strike="noStrike" baseline="0" dirty="0">
                          <a:latin typeface="Arial"/>
                        </a:rPr>
                      </a:br>
                      <a:r>
                        <a:rPr lang="ru-RU" sz="1500" b="0" i="0" u="none" strike="noStrike" baseline="0" dirty="0">
                          <a:latin typeface="Arial"/>
                        </a:rPr>
                        <a:t>в том числе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baseline="0" dirty="0">
                          <a:latin typeface="Arial"/>
                        </a:rPr>
                        <a:t>17136</a:t>
                      </a:r>
                    </a:p>
                  </a:txBody>
                  <a:tcPr marL="7223" marR="7223" marT="9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baseline="0" dirty="0">
                          <a:latin typeface="Arial"/>
                        </a:rPr>
                        <a:t>19000</a:t>
                      </a:r>
                    </a:p>
                  </a:txBody>
                  <a:tcPr marL="7223" marR="7223" marT="9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baseline="0" dirty="0" smtClean="0">
                          <a:latin typeface="Arial"/>
                        </a:rPr>
                        <a:t>19104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223" marR="7223" marT="9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0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обрабатывающие производства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17591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18195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18450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0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образование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13823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15028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16080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0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строительство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13975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14902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14910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0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торговля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13483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19692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19850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0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здравоохранение и предоставление социальных услуг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14308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16453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17100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0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предоставление прочих коммунальных услуг, социальных и персональных услуг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14438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16283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16500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0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транспорт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14605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15711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15800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0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операции с недвижимым имуществом, аренда, предоставление услуг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12515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14464</a:t>
                      </a: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14610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223" marR="7223" marT="9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03514" y="4353962"/>
          <a:ext cx="8784975" cy="2248586"/>
        </p:xfrm>
        <a:graphic>
          <a:graphicData uri="http://schemas.openxmlformats.org/drawingml/2006/table">
            <a:tbl>
              <a:tblPr/>
              <a:tblGrid>
                <a:gridCol w="651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4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СОЦИАЛЬНАЯ ХАРАКТЕРИСТИКА ГОРОДА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baseline="0" dirty="0">
                        <a:latin typeface="Arial"/>
                      </a:endParaRP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solidFill>
                            <a:srgbClr val="FFFF00"/>
                          </a:solidFill>
                          <a:latin typeface="Arial"/>
                        </a:rPr>
                        <a:t>Среднегодовая численность населения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baseline="0" dirty="0">
                          <a:solidFill>
                            <a:srgbClr val="FFFF00"/>
                          </a:solidFill>
                          <a:latin typeface="Arial"/>
                        </a:rPr>
                        <a:t>2013 год</a:t>
                      </a:r>
                    </a:p>
                  </a:txBody>
                  <a:tcPr marL="7815" marR="7815" marT="10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baseline="0" dirty="0">
                          <a:solidFill>
                            <a:srgbClr val="FFFF00"/>
                          </a:solidFill>
                          <a:latin typeface="Arial"/>
                        </a:rPr>
                        <a:t>2014 год</a:t>
                      </a:r>
                    </a:p>
                  </a:txBody>
                  <a:tcPr marL="7815" marR="7815" marT="10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2015 год</a:t>
                      </a:r>
                      <a:endParaRPr lang="ru-RU" sz="1500" b="0" i="0" u="none" strike="noStrike" baseline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7815" marR="7815" marT="10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всего,</a:t>
                      </a:r>
                      <a:br>
                        <a:rPr lang="ru-RU" sz="1500" b="0" i="0" u="none" strike="noStrike" baseline="0" dirty="0">
                          <a:latin typeface="Arial"/>
                        </a:rPr>
                      </a:br>
                      <a:r>
                        <a:rPr lang="ru-RU" sz="1500" b="0" i="0" u="none" strike="noStrike" baseline="0" dirty="0">
                          <a:latin typeface="Arial"/>
                        </a:rPr>
                        <a:t>в том числе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baseline="0" dirty="0">
                          <a:latin typeface="Arial"/>
                        </a:rPr>
                        <a:t>49169</a:t>
                      </a:r>
                    </a:p>
                  </a:txBody>
                  <a:tcPr marL="7815" marR="7815" marT="10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baseline="0" dirty="0">
                          <a:latin typeface="Arial"/>
                        </a:rPr>
                        <a:t>48661</a:t>
                      </a:r>
                    </a:p>
                  </a:txBody>
                  <a:tcPr marL="7815" marR="7815" marT="10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baseline="0" dirty="0" smtClean="0">
                          <a:latin typeface="Arial"/>
                        </a:rPr>
                        <a:t>48300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815" marR="7815" marT="10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население моложе трудоспособного возраста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7474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7608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7485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>
                          <a:latin typeface="Arial"/>
                        </a:rPr>
                        <a:t>население трудоспособного возраста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28960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latin typeface="Arial"/>
                        </a:rPr>
                        <a:t>28570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27910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baseline="0">
                          <a:latin typeface="Arial"/>
                        </a:rPr>
                        <a:t>население старше трудоспособного возраста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12735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latin typeface="Arial"/>
                        </a:rPr>
                        <a:t>12483</a:t>
                      </a: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latin typeface="Arial"/>
                        </a:rPr>
                        <a:t>12905</a:t>
                      </a:r>
                      <a:endParaRPr lang="ru-RU" sz="1500" b="0" i="0" u="none" strike="noStrike" baseline="0" dirty="0">
                        <a:latin typeface="Arial"/>
                      </a:endParaRPr>
                    </a:p>
                  </a:txBody>
                  <a:tcPr marL="7815" marR="7815" marT="10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65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18281" y="620688"/>
            <a:ext cx="12192000" cy="49244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600" b="1" dirty="0">
                <a:solidFill>
                  <a:srgbClr val="FFFF00"/>
                </a:solidFill>
              </a:rPr>
              <a:t>Доля подоходного налога, зачисляемого в городской бюджет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2400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кстура_синий_волны_изгибы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075" y="1909424"/>
            <a:ext cx="2439519" cy="243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balti.md/files/Mejd/livni.png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40" y="285728"/>
            <a:ext cx="1435296" cy="170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93683" y="612837"/>
            <a:ext cx="7381214" cy="861774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Реконструкция моста через реку Сосна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 ул. Дружбы народов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Стоимость объекта - 263,8 млн.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683" y="4348941"/>
            <a:ext cx="2411909" cy="238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591" y="1872144"/>
            <a:ext cx="2411895" cy="248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485" y="1872143"/>
            <a:ext cx="2557412" cy="255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488" y="4356796"/>
            <a:ext cx="2557413" cy="237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592" y="4348943"/>
            <a:ext cx="2411893" cy="237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8576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433</Words>
  <Application>Microsoft Office PowerPoint</Application>
  <PresentationFormat>Широкоэкранный</PresentationFormat>
  <Paragraphs>153</Paragraphs>
  <Slides>10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Инвестиции в основной капитал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Игорь Владимирович Бывшев</cp:lastModifiedBy>
  <cp:revision>23</cp:revision>
  <dcterms:created xsi:type="dcterms:W3CDTF">2016-03-11T08:21:08Z</dcterms:created>
  <dcterms:modified xsi:type="dcterms:W3CDTF">2016-03-15T11:51:52Z</dcterms:modified>
</cp:coreProperties>
</file>