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0"/>
  </p:notesMasterIdLst>
  <p:sldIdLst>
    <p:sldId id="274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18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9" r:id="rId33"/>
    <p:sldId id="320" r:id="rId34"/>
    <p:sldId id="321" r:id="rId35"/>
    <p:sldId id="322" r:id="rId36"/>
    <p:sldId id="331" r:id="rId37"/>
    <p:sldId id="330" r:id="rId38"/>
    <p:sldId id="329" r:id="rId39"/>
    <p:sldId id="328" r:id="rId40"/>
    <p:sldId id="327" r:id="rId41"/>
    <p:sldId id="326" r:id="rId42"/>
    <p:sldId id="325" r:id="rId43"/>
    <p:sldId id="324" r:id="rId44"/>
    <p:sldId id="323" r:id="rId45"/>
    <p:sldId id="332" r:id="rId46"/>
    <p:sldId id="333" r:id="rId47"/>
    <p:sldId id="334" r:id="rId48"/>
    <p:sldId id="335" r:id="rId49"/>
  </p:sldIdLst>
  <p:sldSz cx="9144000" cy="5143500" type="screen16x9"/>
  <p:notesSz cx="9144000" cy="6858000"/>
  <p:custDataLst>
    <p:tags r:id="rId51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99"/>
    <a:srgbClr val="FFCCFF"/>
    <a:srgbClr val="CCFFFF"/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1" autoAdjust="0"/>
    <p:restoredTop sz="94624" autoAdjust="0"/>
  </p:normalViewPr>
  <p:slideViewPr>
    <p:cSldViewPr>
      <p:cViewPr>
        <p:scale>
          <a:sx n="75" d="100"/>
          <a:sy n="75" d="100"/>
        </p:scale>
        <p:origin x="-1836" y="-7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7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2DDC06-C729-4376-B5B0-727DC1B4A02C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3F992A-A12D-4656-BDDF-85BCF25E84AD}">
      <dgm:prSet phldrT="[Текст]" custT="1"/>
      <dgm:spPr>
        <a:gradFill flip="none" rotWithShape="1">
          <a:gsLst>
            <a:gs pos="0">
              <a:srgbClr val="91CFE8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  <a:tileRect/>
        </a:gradFill>
        <a:ln w="63500" cmpd="thinThick">
          <a:solidFill>
            <a:schemeClr val="bg2">
              <a:lumMod val="10000"/>
            </a:schemeClr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solidFill>
                <a:schemeClr val="bg2">
                  <a:lumMod val="10000"/>
                </a:schemeClr>
              </a:solidFill>
            </a:rPr>
            <a:t>общие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solidFill>
                <a:schemeClr val="bg2">
                  <a:lumMod val="10000"/>
                </a:schemeClr>
              </a:solidFill>
            </a:rPr>
            <a:t>принципы государственной поддержки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solidFill>
                <a:schemeClr val="bg2">
                  <a:lumMod val="10000"/>
                </a:schemeClr>
              </a:solidFill>
            </a:rPr>
            <a:t>инвестиционной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solidFill>
                <a:schemeClr val="bg2">
                  <a:lumMod val="10000"/>
                </a:schemeClr>
              </a:solidFill>
            </a:rPr>
            <a:t>деятельности</a:t>
          </a:r>
          <a:endParaRPr lang="ru-RU" sz="1200" b="1" dirty="0">
            <a:solidFill>
              <a:schemeClr val="bg2">
                <a:lumMod val="10000"/>
              </a:schemeClr>
            </a:solidFill>
          </a:endParaRPr>
        </a:p>
      </dgm:t>
    </dgm:pt>
    <dgm:pt modelId="{08612D0F-4C02-43FB-8920-9E118C7611AE}" type="parTrans" cxnId="{A0652880-280F-44A1-BC24-8853FA26B8F9}">
      <dgm:prSet/>
      <dgm:spPr/>
      <dgm:t>
        <a:bodyPr/>
        <a:lstStyle/>
        <a:p>
          <a:pPr algn="ctr"/>
          <a:endParaRPr lang="ru-RU"/>
        </a:p>
      </dgm:t>
    </dgm:pt>
    <dgm:pt modelId="{43BC9051-8742-4617-9986-2F03E09011A9}" type="sibTrans" cxnId="{A0652880-280F-44A1-BC24-8853FA26B8F9}">
      <dgm:prSet/>
      <dgm:spPr/>
      <dgm:t>
        <a:bodyPr/>
        <a:lstStyle/>
        <a:p>
          <a:pPr algn="ctr"/>
          <a:endParaRPr lang="ru-RU"/>
        </a:p>
      </dgm:t>
    </dgm:pt>
    <dgm:pt modelId="{8804F7FF-95C3-475E-B23E-E0EF8C242BC7}">
      <dgm:prSet phldrT="[Текст]" custT="1"/>
      <dgm:sp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0" scaled="0"/>
          <a:tileRect/>
        </a:gradFill>
        <a:ln w="44450">
          <a:solidFill>
            <a:schemeClr val="bg2">
              <a:lumMod val="10000"/>
            </a:schemeClr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100" dirty="0" smtClean="0">
              <a:solidFill>
                <a:schemeClr val="bg2">
                  <a:lumMod val="10000"/>
                </a:schemeClr>
              </a:solidFill>
            </a:rPr>
            <a:t>равновесие инвесторов,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100" dirty="0" smtClean="0">
              <a:solidFill>
                <a:schemeClr val="bg2">
                  <a:lumMod val="10000"/>
                </a:schemeClr>
              </a:solidFill>
            </a:rPr>
            <a:t>унифицированность и гласность публичных процедур</a:t>
          </a:r>
          <a:endParaRPr lang="ru-RU" sz="1100" dirty="0">
            <a:solidFill>
              <a:schemeClr val="bg2">
                <a:lumMod val="10000"/>
              </a:schemeClr>
            </a:solidFill>
          </a:endParaRPr>
        </a:p>
      </dgm:t>
    </dgm:pt>
    <dgm:pt modelId="{DD643A6C-27CB-4F5B-8E93-2F0B8CDECCFD}" type="parTrans" cxnId="{5002666D-9831-43BD-A18A-57654ABE2D7F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algn="ctr"/>
          <a:endParaRPr lang="ru-RU"/>
        </a:p>
      </dgm:t>
    </dgm:pt>
    <dgm:pt modelId="{AAAB23AE-326C-4CED-926C-D645041A1739}" type="sibTrans" cxnId="{5002666D-9831-43BD-A18A-57654ABE2D7F}">
      <dgm:prSet/>
      <dgm:spPr/>
      <dgm:t>
        <a:bodyPr/>
        <a:lstStyle/>
        <a:p>
          <a:pPr algn="ctr"/>
          <a:endParaRPr lang="ru-RU"/>
        </a:p>
      </dgm:t>
    </dgm:pt>
    <dgm:pt modelId="{24E3A76B-1AC0-43D2-AD66-270AF3C475FF}">
      <dgm:prSet phldrT="[Текст]" custT="1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3000000" scaled="0"/>
        </a:gradFill>
        <a:ln w="44450">
          <a:solidFill>
            <a:schemeClr val="bg2">
              <a:lumMod val="10000"/>
            </a:schemeClr>
          </a:solidFill>
        </a:ln>
      </dgm:spPr>
      <dgm:t>
        <a:bodyPr/>
        <a:lstStyle/>
        <a:p>
          <a:pPr algn="ctr"/>
          <a:r>
            <a:rPr lang="ru-RU" sz="1100" dirty="0" smtClean="0">
              <a:solidFill>
                <a:schemeClr val="bg2">
                  <a:lumMod val="10000"/>
                </a:schemeClr>
              </a:solidFill>
            </a:rPr>
            <a:t>доступность и открытость информации, необходимой для осуществления инвестиционной деятельности</a:t>
          </a:r>
          <a:endParaRPr lang="ru-RU" sz="1100" dirty="0">
            <a:solidFill>
              <a:schemeClr val="bg2">
                <a:lumMod val="10000"/>
              </a:schemeClr>
            </a:solidFill>
          </a:endParaRPr>
        </a:p>
      </dgm:t>
    </dgm:pt>
    <dgm:pt modelId="{31D6DC5F-7DE8-4FF9-8B57-51CB8BD8DB2F}" type="parTrans" cxnId="{4C798EA4-3ABC-4D7C-8A1F-86FB6012C5B1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algn="ctr"/>
          <a:endParaRPr lang="ru-RU"/>
        </a:p>
      </dgm:t>
    </dgm:pt>
    <dgm:pt modelId="{E8ABC264-0266-445E-8A83-0D7FC1E22F72}" type="sibTrans" cxnId="{4C798EA4-3ABC-4D7C-8A1F-86FB6012C5B1}">
      <dgm:prSet/>
      <dgm:spPr/>
      <dgm:t>
        <a:bodyPr/>
        <a:lstStyle/>
        <a:p>
          <a:pPr algn="ctr"/>
          <a:endParaRPr lang="ru-RU"/>
        </a:p>
      </dgm:t>
    </dgm:pt>
    <dgm:pt modelId="{B00B4EA4-8244-4102-ACD6-F343B20AD47E}">
      <dgm:prSet phldrT="[Текст]" custT="1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 w="44450">
          <a:solidFill>
            <a:schemeClr val="bg2">
              <a:lumMod val="10000"/>
            </a:schemeClr>
          </a:solidFill>
        </a:ln>
      </dgm:spPr>
      <dgm:t>
        <a:bodyPr/>
        <a:lstStyle/>
        <a:p>
          <a:pPr algn="ctr"/>
          <a:r>
            <a:rPr lang="ru-RU" sz="1100" dirty="0" smtClean="0">
              <a:solidFill>
                <a:schemeClr val="bg2">
                  <a:lumMod val="10000"/>
                </a:schemeClr>
              </a:solidFill>
            </a:rPr>
            <a:t>сбалансированность государственных и частных интересов</a:t>
          </a:r>
          <a:endParaRPr lang="ru-RU" sz="1100" dirty="0">
            <a:solidFill>
              <a:schemeClr val="bg2">
                <a:lumMod val="10000"/>
              </a:schemeClr>
            </a:solidFill>
          </a:endParaRPr>
        </a:p>
      </dgm:t>
    </dgm:pt>
    <dgm:pt modelId="{9B540D2A-DE36-4ABF-AB9C-57F7714742FF}" type="parTrans" cxnId="{224DD6FA-65F0-49DC-9321-9A3FE6191CFB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algn="ctr"/>
          <a:endParaRPr lang="ru-RU"/>
        </a:p>
      </dgm:t>
    </dgm:pt>
    <dgm:pt modelId="{76F438F9-6DD2-4B71-946F-D5FAFF8A94E3}" type="sibTrans" cxnId="{224DD6FA-65F0-49DC-9321-9A3FE6191CFB}">
      <dgm:prSet/>
      <dgm:spPr/>
      <dgm:t>
        <a:bodyPr/>
        <a:lstStyle/>
        <a:p>
          <a:pPr algn="ctr"/>
          <a:endParaRPr lang="ru-RU"/>
        </a:p>
      </dgm:t>
    </dgm:pt>
    <dgm:pt modelId="{B2725BC8-9F79-4C7E-B2BE-73644A3EFE21}">
      <dgm:prSet phldrT="[Текст]" phldr="1"/>
      <dgm:spPr/>
      <dgm:t>
        <a:bodyPr/>
        <a:lstStyle/>
        <a:p>
          <a:pPr algn="ctr"/>
          <a:endParaRPr lang="ru-RU" sz="1000" dirty="0">
            <a:solidFill>
              <a:schemeClr val="bg2">
                <a:lumMod val="10000"/>
              </a:schemeClr>
            </a:solidFill>
          </a:endParaRPr>
        </a:p>
      </dgm:t>
    </dgm:pt>
    <dgm:pt modelId="{2233A5EC-4AB0-444D-A735-6A9626DCCE3C}" type="parTrans" cxnId="{34537A7E-1734-4CBB-B09B-E06528172F22}">
      <dgm:prSet/>
      <dgm:spPr/>
      <dgm:t>
        <a:bodyPr/>
        <a:lstStyle/>
        <a:p>
          <a:pPr algn="ctr"/>
          <a:endParaRPr lang="ru-RU"/>
        </a:p>
      </dgm:t>
    </dgm:pt>
    <dgm:pt modelId="{51450EEA-B4DE-4C08-AC7B-0A3DFF176EAA}" type="sibTrans" cxnId="{34537A7E-1734-4CBB-B09B-E06528172F22}">
      <dgm:prSet/>
      <dgm:spPr/>
      <dgm:t>
        <a:bodyPr/>
        <a:lstStyle/>
        <a:p>
          <a:pPr algn="ctr"/>
          <a:endParaRPr lang="ru-RU"/>
        </a:p>
      </dgm:t>
    </dgm:pt>
    <dgm:pt modelId="{9962C077-A529-4399-8D70-6338902D6480}">
      <dgm:prSet phldrT="[Текст]" custT="1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0800000" scaled="0"/>
        </a:gradFill>
        <a:ln w="44450">
          <a:solidFill>
            <a:schemeClr val="bg2">
              <a:lumMod val="10000"/>
            </a:schemeClr>
          </a:solidFill>
        </a:ln>
      </dgm:spPr>
      <dgm:t>
        <a:bodyPr/>
        <a:lstStyle/>
        <a:p>
          <a:pPr algn="ctr">
            <a:spcAft>
              <a:spcPts val="0"/>
            </a:spcAft>
          </a:pPr>
          <a:r>
            <a:rPr lang="ru-RU" sz="1100" dirty="0" smtClean="0">
              <a:solidFill>
                <a:schemeClr val="bg2">
                  <a:lumMod val="10000"/>
                </a:schemeClr>
              </a:solidFill>
            </a:rPr>
            <a:t>срочность, возвратность,</a:t>
          </a:r>
        </a:p>
        <a:p>
          <a:pPr algn="ctr">
            <a:spcAft>
              <a:spcPts val="0"/>
            </a:spcAft>
          </a:pPr>
          <a:r>
            <a:rPr lang="ru-RU" sz="1100" dirty="0" smtClean="0">
              <a:solidFill>
                <a:schemeClr val="bg2">
                  <a:lumMod val="10000"/>
                </a:schemeClr>
              </a:solidFill>
            </a:rPr>
            <a:t>платность и доходность</a:t>
          </a:r>
          <a:endParaRPr lang="ru-RU" sz="1100" dirty="0">
            <a:solidFill>
              <a:schemeClr val="bg2">
                <a:lumMod val="10000"/>
              </a:schemeClr>
            </a:solidFill>
          </a:endParaRPr>
        </a:p>
      </dgm:t>
    </dgm:pt>
    <dgm:pt modelId="{80A3B2E9-C09C-4E00-9A3C-B3D56157342A}" type="parTrans" cxnId="{9BB10AAA-37F2-4C9A-A995-F6787D1ABA0A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algn="ctr"/>
          <a:endParaRPr lang="ru-RU"/>
        </a:p>
      </dgm:t>
    </dgm:pt>
    <dgm:pt modelId="{52E7AA65-C69A-435B-8224-F2AB09562EEA}" type="sibTrans" cxnId="{9BB10AAA-37F2-4C9A-A995-F6787D1ABA0A}">
      <dgm:prSet/>
      <dgm:spPr/>
      <dgm:t>
        <a:bodyPr/>
        <a:lstStyle/>
        <a:p>
          <a:pPr algn="ctr"/>
          <a:endParaRPr lang="ru-RU"/>
        </a:p>
      </dgm:t>
    </dgm:pt>
    <dgm:pt modelId="{6C1E39EC-E3A4-42D9-B7DE-ECED050A2EBF}">
      <dgm:prSet phldrT="[Текст]" custT="1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 w="44450">
          <a:solidFill>
            <a:schemeClr val="bg2">
              <a:lumMod val="10000"/>
            </a:schemeClr>
          </a:solidFill>
        </a:ln>
      </dgm:spPr>
      <dgm:t>
        <a:bodyPr/>
        <a:lstStyle/>
        <a:p>
          <a:pPr algn="ctr">
            <a:spcAft>
              <a:spcPts val="0"/>
            </a:spcAft>
          </a:pPr>
          <a:r>
            <a:rPr lang="ru-RU" sz="1100" dirty="0" smtClean="0">
              <a:solidFill>
                <a:schemeClr val="bg2">
                  <a:lumMod val="10000"/>
                </a:schemeClr>
              </a:solidFill>
            </a:rPr>
            <a:t>законность, объективность,</a:t>
          </a:r>
        </a:p>
        <a:p>
          <a:pPr algn="ctr">
            <a:spcAft>
              <a:spcPts val="0"/>
            </a:spcAft>
          </a:pPr>
          <a:r>
            <a:rPr lang="ru-RU" sz="1100" dirty="0" smtClean="0">
              <a:solidFill>
                <a:schemeClr val="bg2">
                  <a:lumMod val="10000"/>
                </a:schemeClr>
              </a:solidFill>
            </a:rPr>
            <a:t>экономическая обоснованность,</a:t>
          </a:r>
        </a:p>
        <a:p>
          <a:pPr algn="ctr">
            <a:spcAft>
              <a:spcPts val="0"/>
            </a:spcAft>
          </a:pPr>
          <a:r>
            <a:rPr lang="ru-RU" sz="1100" dirty="0" smtClean="0">
              <a:solidFill>
                <a:schemeClr val="bg2">
                  <a:lumMod val="10000"/>
                </a:schemeClr>
              </a:solidFill>
            </a:rPr>
            <a:t>неизменность и обязательность</a:t>
          </a:r>
          <a:endParaRPr lang="ru-RU" sz="1100" dirty="0">
            <a:solidFill>
              <a:schemeClr val="bg2">
                <a:lumMod val="10000"/>
              </a:schemeClr>
            </a:solidFill>
          </a:endParaRPr>
        </a:p>
      </dgm:t>
    </dgm:pt>
    <dgm:pt modelId="{1844B167-40A6-4778-87A3-7DDE1F238441}" type="parTrans" cxnId="{8142C135-4B87-4BC3-9F7F-67480E43D6B5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algn="ctr"/>
          <a:endParaRPr lang="ru-RU"/>
        </a:p>
      </dgm:t>
    </dgm:pt>
    <dgm:pt modelId="{183BD5F6-9514-49F9-89B2-79FFD08F4FAD}" type="sibTrans" cxnId="{8142C135-4B87-4BC3-9F7F-67480E43D6B5}">
      <dgm:prSet/>
      <dgm:spPr/>
      <dgm:t>
        <a:bodyPr/>
        <a:lstStyle/>
        <a:p>
          <a:pPr algn="ctr"/>
          <a:endParaRPr lang="ru-RU"/>
        </a:p>
      </dgm:t>
    </dgm:pt>
    <dgm:pt modelId="{D8A4CED2-274E-4AE1-932E-DCB8448833A6}">
      <dgm:prSet phldrT="[Текст]" custT="1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400000" scaled="0"/>
        </a:gradFill>
        <a:ln w="44450">
          <a:solidFill>
            <a:schemeClr val="bg2">
              <a:lumMod val="10000"/>
            </a:schemeClr>
          </a:solidFill>
        </a:ln>
      </dgm:spPr>
      <dgm:t>
        <a:bodyPr/>
        <a:lstStyle/>
        <a:p>
          <a:pPr algn="ctr"/>
          <a:r>
            <a:rPr lang="ru-RU" sz="1100" dirty="0" smtClean="0">
              <a:solidFill>
                <a:schemeClr val="bg2">
                  <a:lumMod val="10000"/>
                </a:schemeClr>
              </a:solidFill>
            </a:rPr>
            <a:t>исполнения принимаемых решений</a:t>
          </a:r>
          <a:endParaRPr lang="ru-RU" sz="1100" dirty="0">
            <a:solidFill>
              <a:schemeClr val="bg2">
                <a:lumMod val="10000"/>
              </a:schemeClr>
            </a:solidFill>
          </a:endParaRPr>
        </a:p>
      </dgm:t>
    </dgm:pt>
    <dgm:pt modelId="{99EAE45C-4B32-4E01-8043-5AEAA01801EE}" type="parTrans" cxnId="{E7C982F7-3233-4551-A12D-C8B9560AF769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algn="ctr"/>
          <a:endParaRPr lang="ru-RU"/>
        </a:p>
      </dgm:t>
    </dgm:pt>
    <dgm:pt modelId="{6E733012-9616-4A66-A55D-F501E4C08A62}" type="sibTrans" cxnId="{E7C982F7-3233-4551-A12D-C8B9560AF769}">
      <dgm:prSet/>
      <dgm:spPr/>
      <dgm:t>
        <a:bodyPr/>
        <a:lstStyle/>
        <a:p>
          <a:pPr algn="ctr"/>
          <a:endParaRPr lang="ru-RU"/>
        </a:p>
      </dgm:t>
    </dgm:pt>
    <dgm:pt modelId="{CBB8DAE3-9220-4AD5-8DC1-D7E09845F30E}">
      <dgm:prSet phldrT="[Текст]" custScaleX="165992" custRadScaleRad="98486" custRadScaleInc="-27852"/>
      <dgm:spPr/>
      <dgm:t>
        <a:bodyPr/>
        <a:lstStyle/>
        <a:p>
          <a:endParaRPr lang="ru-RU"/>
        </a:p>
      </dgm:t>
    </dgm:pt>
    <dgm:pt modelId="{A943D36B-AB29-487C-AABC-066B5A412517}" type="parTrans" cxnId="{BFC96477-CEA8-4597-A866-4BFA9A0BF196}">
      <dgm:prSet/>
      <dgm:spPr/>
      <dgm:t>
        <a:bodyPr/>
        <a:lstStyle/>
        <a:p>
          <a:pPr algn="ctr"/>
          <a:endParaRPr lang="ru-RU"/>
        </a:p>
      </dgm:t>
    </dgm:pt>
    <dgm:pt modelId="{9319702D-C386-44F1-B13D-4AB63C27D4ED}" type="sibTrans" cxnId="{BFC96477-CEA8-4597-A866-4BFA9A0BF196}">
      <dgm:prSet/>
      <dgm:spPr/>
      <dgm:t>
        <a:bodyPr/>
        <a:lstStyle/>
        <a:p>
          <a:pPr algn="ctr"/>
          <a:endParaRPr lang="ru-RU"/>
        </a:p>
      </dgm:t>
    </dgm:pt>
    <dgm:pt modelId="{A6882ED6-44AB-42DF-9469-95687765B7A9}" type="pres">
      <dgm:prSet presAssocID="{C82DDC06-C729-4376-B5B0-727DC1B4A02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54EFD7-827E-41CD-8462-F056A9A62B6E}" type="pres">
      <dgm:prSet presAssocID="{9B3F992A-A12D-4656-BDDF-85BCF25E84AD}" presName="centerShape" presStyleLbl="node0" presStyleIdx="0" presStyleCnt="1" custScaleX="128072"/>
      <dgm:spPr/>
      <dgm:t>
        <a:bodyPr/>
        <a:lstStyle/>
        <a:p>
          <a:endParaRPr lang="ru-RU"/>
        </a:p>
      </dgm:t>
    </dgm:pt>
    <dgm:pt modelId="{5E348F29-1A79-4DF9-A768-16390B2EC0B8}" type="pres">
      <dgm:prSet presAssocID="{DD643A6C-27CB-4F5B-8E93-2F0B8CDECCFD}" presName="parTrans" presStyleLbl="bgSibTrans2D1" presStyleIdx="0" presStyleCnt="6"/>
      <dgm:spPr/>
      <dgm:t>
        <a:bodyPr/>
        <a:lstStyle/>
        <a:p>
          <a:endParaRPr lang="ru-RU"/>
        </a:p>
      </dgm:t>
    </dgm:pt>
    <dgm:pt modelId="{6011BE8F-356E-4EAE-861E-F093F3C5A19A}" type="pres">
      <dgm:prSet presAssocID="{8804F7FF-95C3-475E-B23E-E0EF8C242BC7}" presName="node" presStyleLbl="node1" presStyleIdx="0" presStyleCnt="6" custScaleX="178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11D93A-5F82-435E-AFA8-281FC0974947}" type="pres">
      <dgm:prSet presAssocID="{31D6DC5F-7DE8-4FF9-8B57-51CB8BD8DB2F}" presName="parTrans" presStyleLbl="bgSibTrans2D1" presStyleIdx="1" presStyleCnt="6"/>
      <dgm:spPr/>
      <dgm:t>
        <a:bodyPr/>
        <a:lstStyle/>
        <a:p>
          <a:endParaRPr lang="ru-RU"/>
        </a:p>
      </dgm:t>
    </dgm:pt>
    <dgm:pt modelId="{0832DC9A-E59D-4239-A296-61A8633B7BE0}" type="pres">
      <dgm:prSet presAssocID="{24E3A76B-1AC0-43D2-AD66-270AF3C475FF}" presName="node" presStyleLbl="node1" presStyleIdx="1" presStyleCnt="6" custScaleX="185568" custScaleY="112354" custRadScaleRad="107318" custRadScaleInc="-379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EF9E2B-A5B2-40ED-9D29-DA2587B9A81F}" type="pres">
      <dgm:prSet presAssocID="{9B540D2A-DE36-4ABF-AB9C-57F7714742FF}" presName="parTrans" presStyleLbl="bgSibTrans2D1" presStyleIdx="2" presStyleCnt="6" custScaleX="100014"/>
      <dgm:spPr/>
      <dgm:t>
        <a:bodyPr/>
        <a:lstStyle/>
        <a:p>
          <a:endParaRPr lang="ru-RU"/>
        </a:p>
      </dgm:t>
    </dgm:pt>
    <dgm:pt modelId="{458612D5-F8FA-48B6-B995-BFDFFB4B3AAA}" type="pres">
      <dgm:prSet presAssocID="{B00B4EA4-8244-4102-ACD6-F343B20AD47E}" presName="node" presStyleLbl="node1" presStyleIdx="2" presStyleCnt="6" custScaleX="165992" custRadScaleRad="96977" custRadScaleInc="-216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493144-CFB5-4DFE-BB38-16339F372CEC}" type="pres">
      <dgm:prSet presAssocID="{1844B167-40A6-4778-87A3-7DDE1F238441}" presName="parTrans" presStyleLbl="bgSibTrans2D1" presStyleIdx="3" presStyleCnt="6"/>
      <dgm:spPr/>
      <dgm:t>
        <a:bodyPr/>
        <a:lstStyle/>
        <a:p>
          <a:endParaRPr lang="ru-RU"/>
        </a:p>
      </dgm:t>
    </dgm:pt>
    <dgm:pt modelId="{4E06C9A4-A176-4E11-9ABA-950EA3397E8C}" type="pres">
      <dgm:prSet presAssocID="{6C1E39EC-E3A4-42D9-B7DE-ECED050A2EBF}" presName="node" presStyleLbl="node1" presStyleIdx="3" presStyleCnt="6" custScaleX="180315" custScaleY="99997" custRadScaleRad="98936" custRadScaleInc="295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7BB43-23CB-4E2B-B3A7-30EF86E27EC7}" type="pres">
      <dgm:prSet presAssocID="{99EAE45C-4B32-4E01-8043-5AEAA01801EE}" presName="parTrans" presStyleLbl="bgSibTrans2D1" presStyleIdx="4" presStyleCnt="6"/>
      <dgm:spPr/>
      <dgm:t>
        <a:bodyPr/>
        <a:lstStyle/>
        <a:p>
          <a:endParaRPr lang="ru-RU"/>
        </a:p>
      </dgm:t>
    </dgm:pt>
    <dgm:pt modelId="{6A35A36C-EE6C-4DB8-A18C-5A448025006E}" type="pres">
      <dgm:prSet presAssocID="{D8A4CED2-274E-4AE1-932E-DCB8448833A6}" presName="node" presStyleLbl="node1" presStyleIdx="4" presStyleCnt="6" custScaleX="172208" custScaleY="110635" custRadScaleRad="108527" custRadScaleInc="382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BDDBE7-596C-48ED-B129-A0BB51ADB334}" type="pres">
      <dgm:prSet presAssocID="{80A3B2E9-C09C-4E00-9A3C-B3D56157342A}" presName="parTrans" presStyleLbl="bgSibTrans2D1" presStyleIdx="5" presStyleCnt="6"/>
      <dgm:spPr/>
      <dgm:t>
        <a:bodyPr/>
        <a:lstStyle/>
        <a:p>
          <a:endParaRPr lang="ru-RU"/>
        </a:p>
      </dgm:t>
    </dgm:pt>
    <dgm:pt modelId="{7F7A4AB7-04BF-4799-A3BE-0ADBF08ECD18}" type="pres">
      <dgm:prSet presAssocID="{9962C077-A529-4399-8D70-6338902D6480}" presName="node" presStyleLbl="node1" presStyleIdx="5" presStyleCnt="6" custScaleX="168114" custRadScaleRad="97806" custRadScaleInc="22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ADB77F-15C5-46CE-BB29-955C66CC1897}" type="presOf" srcId="{C82DDC06-C729-4376-B5B0-727DC1B4A02C}" destId="{A6882ED6-44AB-42DF-9469-95687765B7A9}" srcOrd="0" destOrd="0" presId="urn:microsoft.com/office/officeart/2005/8/layout/radial4"/>
    <dgm:cxn modelId="{BFC96477-CEA8-4597-A866-4BFA9A0BF196}" srcId="{C82DDC06-C729-4376-B5B0-727DC1B4A02C}" destId="{CBB8DAE3-9220-4AD5-8DC1-D7E09845F30E}" srcOrd="2" destOrd="0" parTransId="{A943D36B-AB29-487C-AABC-066B5A412517}" sibTransId="{9319702D-C386-44F1-B13D-4AB63C27D4ED}"/>
    <dgm:cxn modelId="{34CA7DBD-CCA4-42B8-89C3-8576813451EF}" type="presOf" srcId="{31D6DC5F-7DE8-4FF9-8B57-51CB8BD8DB2F}" destId="{2D11D93A-5F82-435E-AFA8-281FC0974947}" srcOrd="0" destOrd="0" presId="urn:microsoft.com/office/officeart/2005/8/layout/radial4"/>
    <dgm:cxn modelId="{D84ABE29-9B56-4D6B-B7F4-75F9A096EE2D}" type="presOf" srcId="{6C1E39EC-E3A4-42D9-B7DE-ECED050A2EBF}" destId="{4E06C9A4-A176-4E11-9ABA-950EA3397E8C}" srcOrd="0" destOrd="0" presId="urn:microsoft.com/office/officeart/2005/8/layout/radial4"/>
    <dgm:cxn modelId="{E7C982F7-3233-4551-A12D-C8B9560AF769}" srcId="{9B3F992A-A12D-4656-BDDF-85BCF25E84AD}" destId="{D8A4CED2-274E-4AE1-932E-DCB8448833A6}" srcOrd="4" destOrd="0" parTransId="{99EAE45C-4B32-4E01-8043-5AEAA01801EE}" sibTransId="{6E733012-9616-4A66-A55D-F501E4C08A62}"/>
    <dgm:cxn modelId="{2F00A77D-2342-4C8C-8ADC-C8156802F0BC}" type="presOf" srcId="{D8A4CED2-274E-4AE1-932E-DCB8448833A6}" destId="{6A35A36C-EE6C-4DB8-A18C-5A448025006E}" srcOrd="0" destOrd="0" presId="urn:microsoft.com/office/officeart/2005/8/layout/radial4"/>
    <dgm:cxn modelId="{4B9CD261-EEA5-4779-8C20-5C96C2385A5D}" type="presOf" srcId="{9B540D2A-DE36-4ABF-AB9C-57F7714742FF}" destId="{9BEF9E2B-A5B2-40ED-9D29-DA2587B9A81F}" srcOrd="0" destOrd="0" presId="urn:microsoft.com/office/officeart/2005/8/layout/radial4"/>
    <dgm:cxn modelId="{224DD6FA-65F0-49DC-9321-9A3FE6191CFB}" srcId="{9B3F992A-A12D-4656-BDDF-85BCF25E84AD}" destId="{B00B4EA4-8244-4102-ACD6-F343B20AD47E}" srcOrd="2" destOrd="0" parTransId="{9B540D2A-DE36-4ABF-AB9C-57F7714742FF}" sibTransId="{76F438F9-6DD2-4B71-946F-D5FAFF8A94E3}"/>
    <dgm:cxn modelId="{4C798EA4-3ABC-4D7C-8A1F-86FB6012C5B1}" srcId="{9B3F992A-A12D-4656-BDDF-85BCF25E84AD}" destId="{24E3A76B-1AC0-43D2-AD66-270AF3C475FF}" srcOrd="1" destOrd="0" parTransId="{31D6DC5F-7DE8-4FF9-8B57-51CB8BD8DB2F}" sibTransId="{E8ABC264-0266-445E-8A83-0D7FC1E22F72}"/>
    <dgm:cxn modelId="{5650DFDF-8907-4A16-AB6E-A050F28C416E}" type="presOf" srcId="{8804F7FF-95C3-475E-B23E-E0EF8C242BC7}" destId="{6011BE8F-356E-4EAE-861E-F093F3C5A19A}" srcOrd="0" destOrd="0" presId="urn:microsoft.com/office/officeart/2005/8/layout/radial4"/>
    <dgm:cxn modelId="{34537A7E-1734-4CBB-B09B-E06528172F22}" srcId="{C82DDC06-C729-4376-B5B0-727DC1B4A02C}" destId="{B2725BC8-9F79-4C7E-B2BE-73644A3EFE21}" srcOrd="1" destOrd="0" parTransId="{2233A5EC-4AB0-444D-A735-6A9626DCCE3C}" sibTransId="{51450EEA-B4DE-4C08-AC7B-0A3DFF176EAA}"/>
    <dgm:cxn modelId="{3E7A0475-F62A-4755-B5C4-81C5070DDB1E}" type="presOf" srcId="{1844B167-40A6-4778-87A3-7DDE1F238441}" destId="{F7493144-CFB5-4DFE-BB38-16339F372CEC}" srcOrd="0" destOrd="0" presId="urn:microsoft.com/office/officeart/2005/8/layout/radial4"/>
    <dgm:cxn modelId="{A71F21C4-23A8-4106-8F5D-29BC442C2B94}" type="presOf" srcId="{B00B4EA4-8244-4102-ACD6-F343B20AD47E}" destId="{458612D5-F8FA-48B6-B995-BFDFFB4B3AAA}" srcOrd="0" destOrd="0" presId="urn:microsoft.com/office/officeart/2005/8/layout/radial4"/>
    <dgm:cxn modelId="{5002666D-9831-43BD-A18A-57654ABE2D7F}" srcId="{9B3F992A-A12D-4656-BDDF-85BCF25E84AD}" destId="{8804F7FF-95C3-475E-B23E-E0EF8C242BC7}" srcOrd="0" destOrd="0" parTransId="{DD643A6C-27CB-4F5B-8E93-2F0B8CDECCFD}" sibTransId="{AAAB23AE-326C-4CED-926C-D645041A1739}"/>
    <dgm:cxn modelId="{815E7A86-57F0-4C4E-AB52-6EB2DB42390A}" type="presOf" srcId="{9B3F992A-A12D-4656-BDDF-85BCF25E84AD}" destId="{E254EFD7-827E-41CD-8462-F056A9A62B6E}" srcOrd="0" destOrd="0" presId="urn:microsoft.com/office/officeart/2005/8/layout/radial4"/>
    <dgm:cxn modelId="{A0652880-280F-44A1-BC24-8853FA26B8F9}" srcId="{C82DDC06-C729-4376-B5B0-727DC1B4A02C}" destId="{9B3F992A-A12D-4656-BDDF-85BCF25E84AD}" srcOrd="0" destOrd="0" parTransId="{08612D0F-4C02-43FB-8920-9E118C7611AE}" sibTransId="{43BC9051-8742-4617-9986-2F03E09011A9}"/>
    <dgm:cxn modelId="{CEF811AE-2809-40AB-9D5E-F9903852A682}" type="presOf" srcId="{80A3B2E9-C09C-4E00-9A3C-B3D56157342A}" destId="{78BDDBE7-596C-48ED-B129-A0BB51ADB334}" srcOrd="0" destOrd="0" presId="urn:microsoft.com/office/officeart/2005/8/layout/radial4"/>
    <dgm:cxn modelId="{D84879AF-6713-4368-AC56-08F469F55650}" type="presOf" srcId="{99EAE45C-4B32-4E01-8043-5AEAA01801EE}" destId="{ECB7BB43-23CB-4E2B-B3A7-30EF86E27EC7}" srcOrd="0" destOrd="0" presId="urn:microsoft.com/office/officeart/2005/8/layout/radial4"/>
    <dgm:cxn modelId="{8142C135-4B87-4BC3-9F7F-67480E43D6B5}" srcId="{9B3F992A-A12D-4656-BDDF-85BCF25E84AD}" destId="{6C1E39EC-E3A4-42D9-B7DE-ECED050A2EBF}" srcOrd="3" destOrd="0" parTransId="{1844B167-40A6-4778-87A3-7DDE1F238441}" sibTransId="{183BD5F6-9514-49F9-89B2-79FFD08F4FAD}"/>
    <dgm:cxn modelId="{EDEBA19B-7572-4FC3-BC7A-8D3AEC7AC614}" type="presOf" srcId="{24E3A76B-1AC0-43D2-AD66-270AF3C475FF}" destId="{0832DC9A-E59D-4239-A296-61A8633B7BE0}" srcOrd="0" destOrd="0" presId="urn:microsoft.com/office/officeart/2005/8/layout/radial4"/>
    <dgm:cxn modelId="{9BB10AAA-37F2-4C9A-A995-F6787D1ABA0A}" srcId="{9B3F992A-A12D-4656-BDDF-85BCF25E84AD}" destId="{9962C077-A529-4399-8D70-6338902D6480}" srcOrd="5" destOrd="0" parTransId="{80A3B2E9-C09C-4E00-9A3C-B3D56157342A}" sibTransId="{52E7AA65-C69A-435B-8224-F2AB09562EEA}"/>
    <dgm:cxn modelId="{E1AE5480-0FBE-4C86-BC21-2ADEA546A667}" type="presOf" srcId="{9962C077-A529-4399-8D70-6338902D6480}" destId="{7F7A4AB7-04BF-4799-A3BE-0ADBF08ECD18}" srcOrd="0" destOrd="0" presId="urn:microsoft.com/office/officeart/2005/8/layout/radial4"/>
    <dgm:cxn modelId="{31219A48-C003-4F71-A954-78F7F77D7425}" type="presOf" srcId="{DD643A6C-27CB-4F5B-8E93-2F0B8CDECCFD}" destId="{5E348F29-1A79-4DF9-A768-16390B2EC0B8}" srcOrd="0" destOrd="0" presId="urn:microsoft.com/office/officeart/2005/8/layout/radial4"/>
    <dgm:cxn modelId="{1BAD4DCF-32E3-428E-862C-A5F0E22C98A6}" type="presParOf" srcId="{A6882ED6-44AB-42DF-9469-95687765B7A9}" destId="{E254EFD7-827E-41CD-8462-F056A9A62B6E}" srcOrd="0" destOrd="0" presId="urn:microsoft.com/office/officeart/2005/8/layout/radial4"/>
    <dgm:cxn modelId="{0BA51192-1458-4BB6-AD62-07836C344B55}" type="presParOf" srcId="{A6882ED6-44AB-42DF-9469-95687765B7A9}" destId="{5E348F29-1A79-4DF9-A768-16390B2EC0B8}" srcOrd="1" destOrd="0" presId="urn:microsoft.com/office/officeart/2005/8/layout/radial4"/>
    <dgm:cxn modelId="{D1FB510F-E1A6-4976-B293-6222D35F0180}" type="presParOf" srcId="{A6882ED6-44AB-42DF-9469-95687765B7A9}" destId="{6011BE8F-356E-4EAE-861E-F093F3C5A19A}" srcOrd="2" destOrd="0" presId="urn:microsoft.com/office/officeart/2005/8/layout/radial4"/>
    <dgm:cxn modelId="{A8FB19EF-F578-49CA-ABAE-EFA106D17948}" type="presParOf" srcId="{A6882ED6-44AB-42DF-9469-95687765B7A9}" destId="{2D11D93A-5F82-435E-AFA8-281FC0974947}" srcOrd="3" destOrd="0" presId="urn:microsoft.com/office/officeart/2005/8/layout/radial4"/>
    <dgm:cxn modelId="{FCCE707B-7065-454C-AAF9-C75BE89409F2}" type="presParOf" srcId="{A6882ED6-44AB-42DF-9469-95687765B7A9}" destId="{0832DC9A-E59D-4239-A296-61A8633B7BE0}" srcOrd="4" destOrd="0" presId="urn:microsoft.com/office/officeart/2005/8/layout/radial4"/>
    <dgm:cxn modelId="{49CFBBD5-C0C5-4A34-B076-508D4B9796FB}" type="presParOf" srcId="{A6882ED6-44AB-42DF-9469-95687765B7A9}" destId="{9BEF9E2B-A5B2-40ED-9D29-DA2587B9A81F}" srcOrd="5" destOrd="0" presId="urn:microsoft.com/office/officeart/2005/8/layout/radial4"/>
    <dgm:cxn modelId="{9C559427-6E12-411C-9576-B30630C4EB89}" type="presParOf" srcId="{A6882ED6-44AB-42DF-9469-95687765B7A9}" destId="{458612D5-F8FA-48B6-B995-BFDFFB4B3AAA}" srcOrd="6" destOrd="0" presId="urn:microsoft.com/office/officeart/2005/8/layout/radial4"/>
    <dgm:cxn modelId="{12F2E6D5-2BB4-4680-A8A0-AD44A8466825}" type="presParOf" srcId="{A6882ED6-44AB-42DF-9469-95687765B7A9}" destId="{F7493144-CFB5-4DFE-BB38-16339F372CEC}" srcOrd="7" destOrd="0" presId="urn:microsoft.com/office/officeart/2005/8/layout/radial4"/>
    <dgm:cxn modelId="{5FC1973E-25CA-40BF-AA14-3717BC244CF3}" type="presParOf" srcId="{A6882ED6-44AB-42DF-9469-95687765B7A9}" destId="{4E06C9A4-A176-4E11-9ABA-950EA3397E8C}" srcOrd="8" destOrd="0" presId="urn:microsoft.com/office/officeart/2005/8/layout/radial4"/>
    <dgm:cxn modelId="{8BBCC1A4-FCD5-4723-940A-269A70D24EEA}" type="presParOf" srcId="{A6882ED6-44AB-42DF-9469-95687765B7A9}" destId="{ECB7BB43-23CB-4E2B-B3A7-30EF86E27EC7}" srcOrd="9" destOrd="0" presId="urn:microsoft.com/office/officeart/2005/8/layout/radial4"/>
    <dgm:cxn modelId="{0B9C6871-535E-4B33-B08E-53442D6F7B28}" type="presParOf" srcId="{A6882ED6-44AB-42DF-9469-95687765B7A9}" destId="{6A35A36C-EE6C-4DB8-A18C-5A448025006E}" srcOrd="10" destOrd="0" presId="urn:microsoft.com/office/officeart/2005/8/layout/radial4"/>
    <dgm:cxn modelId="{0ABBF7B6-5635-4AEB-A3E3-30839EC1E198}" type="presParOf" srcId="{A6882ED6-44AB-42DF-9469-95687765B7A9}" destId="{78BDDBE7-596C-48ED-B129-A0BB51ADB334}" srcOrd="11" destOrd="0" presId="urn:microsoft.com/office/officeart/2005/8/layout/radial4"/>
    <dgm:cxn modelId="{986A6A16-7472-4A3D-AF25-22E696792FFA}" type="presParOf" srcId="{A6882ED6-44AB-42DF-9469-95687765B7A9}" destId="{7F7A4AB7-04BF-4799-A3BE-0ADBF08ECD18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54EFD7-827E-41CD-8462-F056A9A62B6E}">
      <dsp:nvSpPr>
        <dsp:cNvPr id="0" name=""/>
        <dsp:cNvSpPr/>
      </dsp:nvSpPr>
      <dsp:spPr>
        <a:xfrm>
          <a:off x="2325579" y="1674609"/>
          <a:ext cx="1758414" cy="1372988"/>
        </a:xfrm>
        <a:prstGeom prst="ellipse">
          <a:avLst/>
        </a:prstGeom>
        <a:gradFill flip="none" rotWithShape="1">
          <a:gsLst>
            <a:gs pos="0">
              <a:srgbClr val="91CFE8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  <a:tileRect/>
        </a:gradFill>
        <a:ln w="63500" cap="flat" cmpd="thinThick" algn="ctr">
          <a:solidFill>
            <a:schemeClr val="bg2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chemeClr val="bg2">
                  <a:lumMod val="10000"/>
                </a:schemeClr>
              </a:solidFill>
            </a:rPr>
            <a:t>общие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chemeClr val="bg2">
                  <a:lumMod val="10000"/>
                </a:schemeClr>
              </a:solidFill>
            </a:rPr>
            <a:t>принципы государственной поддержки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chemeClr val="bg2">
                  <a:lumMod val="10000"/>
                </a:schemeClr>
              </a:solidFill>
            </a:rPr>
            <a:t>инвестиционной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chemeClr val="bg2">
                  <a:lumMod val="10000"/>
                </a:schemeClr>
              </a:solidFill>
            </a:rPr>
            <a:t>деятельности</a:t>
          </a:r>
          <a:endParaRPr lang="ru-RU" sz="12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2325579" y="1674609"/>
        <a:ext cx="1758414" cy="1372988"/>
      </dsp:txXfrm>
    </dsp:sp>
    <dsp:sp modelId="{5E348F29-1A79-4DF9-A768-16390B2EC0B8}">
      <dsp:nvSpPr>
        <dsp:cNvPr id="0" name=""/>
        <dsp:cNvSpPr/>
      </dsp:nvSpPr>
      <dsp:spPr>
        <a:xfrm rot="10800000">
          <a:off x="1126818" y="2165452"/>
          <a:ext cx="1132828" cy="39130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1BE8F-356E-4EAE-861E-F093F3C5A19A}">
      <dsp:nvSpPr>
        <dsp:cNvPr id="0" name=""/>
        <dsp:cNvSpPr/>
      </dsp:nvSpPr>
      <dsp:spPr>
        <a:xfrm>
          <a:off x="267362" y="1976666"/>
          <a:ext cx="1718913" cy="768873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0" scaled="0"/>
          <a:tileRect/>
        </a:gradFill>
        <a:ln w="44450" cap="flat" cmpd="sng" algn="ctr">
          <a:solidFill>
            <a:schemeClr val="bg2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>
              <a:solidFill>
                <a:schemeClr val="bg2">
                  <a:lumMod val="10000"/>
                </a:schemeClr>
              </a:solidFill>
            </a:rPr>
            <a:t>равновесие инвесторов,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>
              <a:solidFill>
                <a:schemeClr val="bg2">
                  <a:lumMod val="10000"/>
                </a:schemeClr>
              </a:solidFill>
            </a:rPr>
            <a:t>унифицированность и гласность публичных процедур</a:t>
          </a:r>
          <a:endParaRPr lang="ru-RU" sz="11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267362" y="1976666"/>
        <a:ext cx="1718913" cy="768873"/>
      </dsp:txXfrm>
    </dsp:sp>
    <dsp:sp modelId="{2D11D93A-5F82-435E-AFA8-281FC0974947}">
      <dsp:nvSpPr>
        <dsp:cNvPr id="0" name=""/>
        <dsp:cNvSpPr/>
      </dsp:nvSpPr>
      <dsp:spPr>
        <a:xfrm rot="12277224">
          <a:off x="1117526" y="1511196"/>
          <a:ext cx="1319170" cy="39130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32DC9A-E59D-4239-A296-61A8633B7BE0}">
      <dsp:nvSpPr>
        <dsp:cNvPr id="0" name=""/>
        <dsp:cNvSpPr/>
      </dsp:nvSpPr>
      <dsp:spPr>
        <a:xfrm>
          <a:off x="285750" y="1000131"/>
          <a:ext cx="1783479" cy="86386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3000000" scaled="0"/>
        </a:gradFill>
        <a:ln w="44450" cap="flat" cmpd="sng" algn="ctr">
          <a:solidFill>
            <a:schemeClr val="bg2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bg2">
                  <a:lumMod val="10000"/>
                </a:schemeClr>
              </a:solidFill>
            </a:rPr>
            <a:t>доступность и открытость информации, необходимой для осуществления инвестиционной деятельности</a:t>
          </a:r>
          <a:endParaRPr lang="ru-RU" sz="11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285750" y="1000131"/>
        <a:ext cx="1783479" cy="863860"/>
      </dsp:txXfrm>
    </dsp:sp>
    <dsp:sp modelId="{9BEF9E2B-A5B2-40ED-9D29-DA2587B9A81F}">
      <dsp:nvSpPr>
        <dsp:cNvPr id="0" name=""/>
        <dsp:cNvSpPr/>
      </dsp:nvSpPr>
      <dsp:spPr>
        <a:xfrm rot="14730354">
          <a:off x="2008420" y="892518"/>
          <a:ext cx="1232828" cy="39130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612D5-F8FA-48B6-B995-BFDFFB4B3AAA}">
      <dsp:nvSpPr>
        <dsp:cNvPr id="0" name=""/>
        <dsp:cNvSpPr/>
      </dsp:nvSpPr>
      <dsp:spPr>
        <a:xfrm>
          <a:off x="1571638" y="142871"/>
          <a:ext cx="1595336" cy="7688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 w="44450" cap="flat" cmpd="sng" algn="ctr">
          <a:solidFill>
            <a:schemeClr val="bg2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bg2">
                  <a:lumMod val="10000"/>
                </a:schemeClr>
              </a:solidFill>
            </a:rPr>
            <a:t>сбалансированность государственных и частных интересов</a:t>
          </a:r>
          <a:endParaRPr lang="ru-RU" sz="11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1571638" y="142871"/>
        <a:ext cx="1595336" cy="768873"/>
      </dsp:txXfrm>
    </dsp:sp>
    <dsp:sp modelId="{F7493144-CFB5-4DFE-BB38-16339F372CEC}">
      <dsp:nvSpPr>
        <dsp:cNvPr id="0" name=""/>
        <dsp:cNvSpPr/>
      </dsp:nvSpPr>
      <dsp:spPr>
        <a:xfrm rot="17812566">
          <a:off x="3214633" y="896512"/>
          <a:ext cx="1266515" cy="39130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06C9A4-A176-4E11-9ABA-950EA3397E8C}">
      <dsp:nvSpPr>
        <dsp:cNvPr id="0" name=""/>
        <dsp:cNvSpPr/>
      </dsp:nvSpPr>
      <dsp:spPr>
        <a:xfrm>
          <a:off x="3267666" y="142881"/>
          <a:ext cx="1732993" cy="76885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 w="44450" cap="flat" cmpd="sng" algn="ctr">
          <a:solidFill>
            <a:schemeClr val="bg2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>
              <a:solidFill>
                <a:schemeClr val="bg2">
                  <a:lumMod val="10000"/>
                </a:schemeClr>
              </a:solidFill>
            </a:rPr>
            <a:t>законность, объективность,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>
              <a:solidFill>
                <a:schemeClr val="bg2">
                  <a:lumMod val="10000"/>
                </a:schemeClr>
              </a:solidFill>
            </a:rPr>
            <a:t>экономическая обоснованность,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>
              <a:solidFill>
                <a:schemeClr val="bg2">
                  <a:lumMod val="10000"/>
                </a:schemeClr>
              </a:solidFill>
            </a:rPr>
            <a:t>неизменность и обязательность</a:t>
          </a:r>
          <a:endParaRPr lang="ru-RU" sz="11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267666" y="142881"/>
        <a:ext cx="1732993" cy="768850"/>
      </dsp:txXfrm>
    </dsp:sp>
    <dsp:sp modelId="{ECB7BB43-23CB-4E2B-B3A7-30EF86E27EC7}">
      <dsp:nvSpPr>
        <dsp:cNvPr id="0" name=""/>
        <dsp:cNvSpPr/>
      </dsp:nvSpPr>
      <dsp:spPr>
        <a:xfrm rot="20129256">
          <a:off x="3974604" y="1508323"/>
          <a:ext cx="1342587" cy="39130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35A36C-EE6C-4DB8-A18C-5A448025006E}">
      <dsp:nvSpPr>
        <dsp:cNvPr id="0" name=""/>
        <dsp:cNvSpPr/>
      </dsp:nvSpPr>
      <dsp:spPr>
        <a:xfrm>
          <a:off x="4429150" y="1000139"/>
          <a:ext cx="1655077" cy="85064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400000" scaled="0"/>
        </a:gradFill>
        <a:ln w="44450" cap="flat" cmpd="sng" algn="ctr">
          <a:solidFill>
            <a:schemeClr val="bg2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bg2">
                  <a:lumMod val="10000"/>
                </a:schemeClr>
              </a:solidFill>
            </a:rPr>
            <a:t>исполнения принимаемых решений</a:t>
          </a:r>
          <a:endParaRPr lang="ru-RU" sz="11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429150" y="1000139"/>
        <a:ext cx="1655077" cy="850643"/>
      </dsp:txXfrm>
    </dsp:sp>
    <dsp:sp modelId="{78BDDBE7-596C-48ED-B129-A0BB51ADB334}">
      <dsp:nvSpPr>
        <dsp:cNvPr id="0" name=""/>
        <dsp:cNvSpPr/>
      </dsp:nvSpPr>
      <dsp:spPr>
        <a:xfrm rot="39924">
          <a:off x="4147282" y="2182727"/>
          <a:ext cx="1089781" cy="39130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7A4AB7-04BF-4799-A3BE-0ADBF08ECD18}">
      <dsp:nvSpPr>
        <dsp:cNvPr id="0" name=""/>
        <dsp:cNvSpPr/>
      </dsp:nvSpPr>
      <dsp:spPr>
        <a:xfrm>
          <a:off x="4429161" y="2000269"/>
          <a:ext cx="1615730" cy="7688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0800000" scaled="0"/>
        </a:gradFill>
        <a:ln w="44450" cap="flat" cmpd="sng" algn="ctr">
          <a:solidFill>
            <a:schemeClr val="bg2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>
              <a:solidFill>
                <a:schemeClr val="bg2">
                  <a:lumMod val="10000"/>
                </a:schemeClr>
              </a:solidFill>
            </a:rPr>
            <a:t>срочность, возвратность,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>
              <a:solidFill>
                <a:schemeClr val="bg2">
                  <a:lumMod val="10000"/>
                </a:schemeClr>
              </a:solidFill>
            </a:rPr>
            <a:t>платность и доходность</a:t>
          </a:r>
          <a:endParaRPr lang="ru-RU" sz="11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429161" y="2000269"/>
        <a:ext cx="1615730" cy="7688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769F663-C998-48E2-8589-558429EB111E}" type="datetimeFigureOut">
              <a:rPr lang="ru-RU"/>
              <a:pPr>
                <a:defRPr/>
              </a:pPr>
              <a:t>09.09.2015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3F834ED-CA56-4BE4-AE92-9F3EEDF712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43600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60018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44691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49856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74969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01361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18007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96120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4151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19233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41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17412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80252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43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31477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25631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45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92144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43116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47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55681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48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2517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26D5EE-9512-462F-B753-240598EE0542}" type="slidenum">
              <a:rPr 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74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D285D5-A6D0-4F84-B837-E3FCB5EA03A1}" type="datetimeFigureOut">
              <a:rPr lang="ru-RU" smtClean="0"/>
              <a:pPr>
                <a:defRPr/>
              </a:pPr>
              <a:t>09.09.2015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98BF-F065-4866-AE82-F7973159FE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5931D6-AE16-4CD3-A314-573DAA7B4290}" type="datetimeFigureOut">
              <a:rPr lang="ru-RU" smtClean="0"/>
              <a:pPr>
                <a:defRPr/>
              </a:pPr>
              <a:t>09.09.2015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58B3F3-1AE8-4335-BC83-1BE827C58B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95E12B-1771-40A7-AC55-1FEB3B9D8E3B}" type="datetimeFigureOut">
              <a:rPr lang="ru-RU" smtClean="0"/>
              <a:pPr>
                <a:defRPr/>
              </a:pPr>
              <a:t>09.09.2015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37F7F8-241B-4DF2-AF68-0E3DBF8915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73F78A-241A-4E86-97EF-D775E7F7FD45}" type="datetimeFigureOut">
              <a:rPr lang="ru-RU" smtClean="0"/>
              <a:pPr>
                <a:defRPr/>
              </a:pPr>
              <a:t>09.09.2015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0AD2A-35A7-48A1-8C15-B4404BECE7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508B73-F40A-4FC0-8DC8-7B7DE7A0A71E}" type="datetimeFigureOut">
              <a:rPr lang="ru-RU" smtClean="0"/>
              <a:pPr>
                <a:defRPr/>
              </a:pPr>
              <a:t>09.09.2015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5B4668-0B5A-4FB8-AD50-D96F125B08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42C0D0-698F-41A7-9A20-EC2DBE65B355}" type="datetimeFigureOut">
              <a:rPr lang="ru-RU" smtClean="0"/>
              <a:pPr>
                <a:defRPr/>
              </a:pPr>
              <a:t>09.09.2015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BDEF22-A843-4E24-90F9-E5C1BD5D26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1AD871-591C-428E-9C23-E7486C131A17}" type="datetimeFigureOut">
              <a:rPr lang="ru-RU" smtClean="0"/>
              <a:pPr>
                <a:defRPr/>
              </a:pPr>
              <a:t>09.09.2015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10B7AA-5DF9-4FAF-89E5-7FCCBCBB59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9F37E5-1AAB-4E72-88F8-FDAFBF0208B4}" type="datetimeFigureOut">
              <a:rPr lang="ru-RU" smtClean="0"/>
              <a:pPr>
                <a:defRPr/>
              </a:pPr>
              <a:t>09.09.2015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B2DE44-512D-42B4-A711-ADDFD6DB89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850CBC-ADC9-40A8-BF6E-B16E660B644D}" type="datetimeFigureOut">
              <a:rPr lang="ru-RU" smtClean="0"/>
              <a:pPr>
                <a:defRPr/>
              </a:pPr>
              <a:t>09.09.2015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53E8D-CF94-4AF3-B163-B57CEA9602A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38B18E-83C1-452A-9BF6-F2F494547644}" type="datetimeFigureOut">
              <a:rPr lang="ru-RU" smtClean="0"/>
              <a:pPr>
                <a:defRPr/>
              </a:pPr>
              <a:t>09.09.2015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71D8F0-2B48-4F79-8928-9E5F40F9D0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94B54-2038-4028-8F30-E41A32378733}" type="datetimeFigureOut">
              <a:rPr lang="ru-RU" smtClean="0"/>
              <a:pPr>
                <a:defRPr/>
              </a:pPr>
              <a:t>09.09.2015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E56AC-EF32-4CD3-A4A9-BB5049A9281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1B7AAA-8A27-4A94-8A47-7150A6D7D503}" type="datetimeFigureOut">
              <a:rPr lang="ru-RU" smtClean="0"/>
              <a:pPr>
                <a:defRPr/>
              </a:pPr>
              <a:t>09.09.2015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2C6B1F5-D9B6-4BF3-9E20-6BAE911035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spli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jpeg"/><Relationship Id="rId9" Type="http://schemas.microsoft.com/office/2007/relationships/diagramDrawing" Target="../diagrams/drawing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Рисунок 11" descr="круг_диск_синий_свет_обои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http://www.balti.md/files/Mejd/livni.png"/>
          <p:cNvPicPr/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63888" y="1131590"/>
            <a:ext cx="2016224" cy="1944216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0" y="451596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 dirty="0" smtClean="0">
                <a:solidFill>
                  <a:srgbClr val="FFFF99"/>
                </a:solidFill>
                <a:latin typeface="Arial" panose="020B0604020202020204" pitchFamily="34" charset="0"/>
              </a:rPr>
              <a:t>www.adminliv.ru</a:t>
            </a:r>
            <a: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</a:rPr>
              <a:t>   </a:t>
            </a:r>
            <a:r>
              <a:rPr lang="en-US" sz="2400" b="1" dirty="0" smtClean="0">
                <a:solidFill>
                  <a:srgbClr val="FFFF99"/>
                </a:solidFill>
                <a:latin typeface="Arial" panose="020B0604020202020204" pitchFamily="34" charset="0"/>
              </a:rPr>
              <a:t>E-mail</a:t>
            </a:r>
            <a: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</a:rPr>
              <a:t>: </a:t>
            </a:r>
            <a:r>
              <a:rPr lang="en-US" sz="2400" b="1" dirty="0" smtClean="0">
                <a:solidFill>
                  <a:srgbClr val="FFFF99"/>
                </a:solidFill>
                <a:latin typeface="Arial" panose="020B0604020202020204" pitchFamily="34" charset="0"/>
              </a:rPr>
              <a:t>admliv@liv.orel.ru</a:t>
            </a:r>
            <a:r>
              <a:rPr lang="ru-RU" sz="2400" b="1" dirty="0" smtClean="0">
                <a:solidFill>
                  <a:srgbClr val="FFFF99"/>
                </a:solidFill>
                <a:latin typeface="Arial" panose="020B0604020202020204" pitchFamily="34" charset="0"/>
              </a:rPr>
              <a:t>   </a:t>
            </a:r>
            <a:endParaRPr lang="ru-RU" sz="2400" b="1" dirty="0">
              <a:solidFill>
                <a:srgbClr val="FFFF9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страница - 0009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884202" y="0"/>
            <a:ext cx="5375595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страница - 0010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879034" y="0"/>
            <a:ext cx="5385932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страница - 0011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959758" y="0"/>
            <a:ext cx="5224483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страница - 0012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959758" y="0"/>
            <a:ext cx="5224483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 descr="страница - 0013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950420" y="0"/>
            <a:ext cx="5243159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страница - 0014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972567" y="0"/>
            <a:ext cx="5198866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страница - 0015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992617" y="0"/>
            <a:ext cx="5158766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страница - 0016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869640" y="0"/>
            <a:ext cx="5404719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страница - 0017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00795" y="0"/>
            <a:ext cx="514241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страница - 0018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950910" y="0"/>
            <a:ext cx="5242179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Рисунок 8" descr="Безымянный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www.balti.md/files/Mejd/livni.png"/>
          <p:cNvPicPr/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03575" y="627063"/>
            <a:ext cx="2736850" cy="316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0" y="195486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</a:rPr>
              <a:t>       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</a:rPr>
              <a:t>  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</a:rPr>
              <a:t>adminliv.ru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страница - 0019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949280" y="0"/>
            <a:ext cx="5245439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 descr="страница - 0020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961898" y="0"/>
            <a:ext cx="5220203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страница - 0021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964638" y="0"/>
            <a:ext cx="521472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страница - 0022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33416" y="0"/>
            <a:ext cx="5077167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страница - 0023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983715" y="0"/>
            <a:ext cx="517657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страница - 0025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898452" y="0"/>
            <a:ext cx="5347095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страница - 0026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874947" y="0"/>
            <a:ext cx="5394106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страница - 0027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815240" y="0"/>
            <a:ext cx="551352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10" descr="герб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3568" y="1131590"/>
            <a:ext cx="2201862" cy="2736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139952" y="1131590"/>
            <a:ext cx="45378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Город Ливны приглашает инвесторов</a:t>
            </a:r>
            <a:endParaRPr lang="ru-RU" sz="48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97129" y="420189"/>
            <a:ext cx="3563888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dirty="0">
                <a:solidFill>
                  <a:schemeClr val="bg1"/>
                </a:solidFill>
              </a:rPr>
              <a:t>Современные Ливны – второй по величине город в </a:t>
            </a:r>
            <a:r>
              <a:rPr lang="ru-RU" dirty="0" smtClean="0">
                <a:solidFill>
                  <a:schemeClr val="bg1"/>
                </a:solidFill>
              </a:rPr>
              <a:t>Орловской </a:t>
            </a:r>
            <a:r>
              <a:rPr lang="ru-RU" dirty="0">
                <a:solidFill>
                  <a:schemeClr val="bg1"/>
                </a:solidFill>
              </a:rPr>
              <a:t>области, один из ведущих индустриальных  центров Орловщины. </a:t>
            </a:r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</a:endParaRPr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Предприятия </a:t>
            </a:r>
            <a:r>
              <a:rPr lang="ru-RU" dirty="0">
                <a:solidFill>
                  <a:schemeClr val="bg1"/>
                </a:solidFill>
              </a:rPr>
              <a:t>города осуществляют внешнеторговые операции с партнерами из 27 стран мира.</a:t>
            </a:r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</a:endParaRPr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На </a:t>
            </a:r>
            <a:r>
              <a:rPr lang="ru-RU" dirty="0">
                <a:solidFill>
                  <a:schemeClr val="bg1"/>
                </a:solidFill>
              </a:rPr>
              <a:t>территории города зарегистрировано более сотни предприятий и юридических лиц, занимающихся производственной деятельностью.</a:t>
            </a:r>
          </a:p>
        </p:txBody>
      </p:sp>
      <p:pic>
        <p:nvPicPr>
          <p:cNvPr id="4" name="Picture 4" descr="sten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0859" y="420189"/>
            <a:ext cx="5213362" cy="42021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страница - 0002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881537" y="0"/>
            <a:ext cx="5380926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115939"/>
            <a:ext cx="6768752" cy="4911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528" y="364992"/>
            <a:ext cx="8496944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5963"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>
                <a:solidFill>
                  <a:schemeClr val="bg1"/>
                </a:solidFill>
              </a:rPr>
              <a:t>Инвестиционная политика администрации города Ливны строится в нескольких направлениях, главными из которых является формирование благоустроенного инвестиционного климата, обеспечивающего привлекательность города для инвесторов всех категорий, а также реализация комплекса экономических и организационных мер, способствующих активизации инвестиционных процессов.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     </a:t>
            </a:r>
          </a:p>
          <a:p>
            <a:pPr indent="715963"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Всем</a:t>
            </a:r>
            <a:r>
              <a:rPr lang="ru-RU" sz="2400" dirty="0">
                <a:solidFill>
                  <a:srgbClr val="FFFF00"/>
                </a:solidFill>
              </a:rPr>
              <a:t>, кто приходит к нам работать ливенцы доказали своим трудом, богатством интеллектуального потенциала, порядочностью: мы надежные партнеры, знающие и ценящие пользу совместной работы. </a:t>
            </a: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168" y="28198"/>
            <a:ext cx="9134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C000"/>
                </a:solidFill>
              </a:rPr>
              <a:t>Крупнейшие промышленные </a:t>
            </a:r>
            <a:r>
              <a:rPr lang="ru-RU" sz="3200" dirty="0" smtClean="0">
                <a:solidFill>
                  <a:srgbClr val="FFC000"/>
                </a:solidFill>
              </a:rPr>
              <a:t>предприятия города Ливны Орловской области</a:t>
            </a:r>
            <a:endParaRPr lang="ru-RU" sz="3200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612" y="1203598"/>
            <a:ext cx="9107388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5963" algn="just" eaLnBrk="1" hangingPunct="1">
              <a:lnSpc>
                <a:spcPct val="80000"/>
              </a:lnSpc>
              <a:defRPr/>
            </a:pPr>
            <a:r>
              <a:rPr lang="ru-RU" sz="2400" dirty="0">
                <a:solidFill>
                  <a:srgbClr val="FFFF00"/>
                </a:solidFill>
              </a:rPr>
              <a:t>ОАО «ГМС </a:t>
            </a:r>
            <a:r>
              <a:rPr lang="ru-RU" sz="2400" dirty="0" smtClean="0">
                <a:solidFill>
                  <a:srgbClr val="FFFF00"/>
                </a:solidFill>
              </a:rPr>
              <a:t>Ливгидромаш» - производство </a:t>
            </a:r>
            <a:r>
              <a:rPr lang="ru-RU" sz="2400" dirty="0">
                <a:solidFill>
                  <a:srgbClr val="FFFF00"/>
                </a:solidFill>
              </a:rPr>
              <a:t>насосов и насосного оборудования</a:t>
            </a:r>
          </a:p>
          <a:p>
            <a:pPr indent="715963" algn="just" eaLnBrk="1" hangingPunct="1">
              <a:lnSpc>
                <a:spcPct val="80000"/>
              </a:lnSpc>
              <a:defRPr/>
            </a:pPr>
            <a:r>
              <a:rPr lang="ru-RU" sz="2400" dirty="0">
                <a:solidFill>
                  <a:srgbClr val="FFFF00"/>
                </a:solidFill>
              </a:rPr>
              <a:t>ОАО «Промприбор</a:t>
            </a:r>
            <a:r>
              <a:rPr lang="ru-RU" sz="2400" dirty="0" smtClean="0">
                <a:solidFill>
                  <a:srgbClr val="FFFF00"/>
                </a:solidFill>
              </a:rPr>
              <a:t>» - производство </a:t>
            </a:r>
            <a:r>
              <a:rPr lang="ru-RU" sz="2400" dirty="0">
                <a:solidFill>
                  <a:srgbClr val="FFFF00"/>
                </a:solidFill>
              </a:rPr>
              <a:t>оборудования для АЗС</a:t>
            </a:r>
            <a:r>
              <a:rPr lang="ru-RU" sz="2400" dirty="0" smtClean="0">
                <a:solidFill>
                  <a:srgbClr val="FFFF00"/>
                </a:solidFill>
              </a:rPr>
              <a:t>, наливные приборы, оборудование </a:t>
            </a:r>
            <a:r>
              <a:rPr lang="ru-RU" sz="2400" dirty="0">
                <a:solidFill>
                  <a:srgbClr val="FFFF00"/>
                </a:solidFill>
              </a:rPr>
              <a:t>для измерения расхода жидкостей и сжиженных углеводородных газов и </a:t>
            </a:r>
            <a:r>
              <a:rPr lang="ru-RU" sz="2400" dirty="0" smtClean="0">
                <a:solidFill>
                  <a:srgbClr val="FFFF00"/>
                </a:solidFill>
              </a:rPr>
              <a:t>т.д.</a:t>
            </a:r>
            <a:endParaRPr lang="ru-RU" sz="2400" dirty="0">
              <a:solidFill>
                <a:srgbClr val="FFFF00"/>
              </a:solidFill>
            </a:endParaRPr>
          </a:p>
          <a:p>
            <a:pPr indent="715963" eaLnBrk="1" hangingPunct="1">
              <a:lnSpc>
                <a:spcPct val="80000"/>
              </a:lnSpc>
              <a:defRPr/>
            </a:pPr>
            <a:r>
              <a:rPr lang="ru-RU" sz="2400" dirty="0">
                <a:solidFill>
                  <a:srgbClr val="FFFF00"/>
                </a:solidFill>
              </a:rPr>
              <a:t>ОАО «Автоагрегат</a:t>
            </a:r>
            <a:r>
              <a:rPr lang="ru-RU" sz="2400" dirty="0" smtClean="0">
                <a:solidFill>
                  <a:srgbClr val="FFFF00"/>
                </a:solidFill>
              </a:rPr>
              <a:t>» - производство </a:t>
            </a:r>
            <a:r>
              <a:rPr lang="ru-RU" sz="2400" dirty="0">
                <a:solidFill>
                  <a:srgbClr val="FFFF00"/>
                </a:solidFill>
              </a:rPr>
              <a:t>фильтров и фильтрующих элементов</a:t>
            </a:r>
          </a:p>
          <a:p>
            <a:pPr indent="715963" eaLnBrk="1" hangingPunct="1">
              <a:lnSpc>
                <a:spcPct val="80000"/>
              </a:lnSpc>
              <a:defRPr/>
            </a:pPr>
            <a:r>
              <a:rPr lang="ru-RU" sz="2400" dirty="0">
                <a:solidFill>
                  <a:srgbClr val="FFFF00"/>
                </a:solidFill>
              </a:rPr>
              <a:t>ОАО «Ливенский завод противопожарного машиностроения</a:t>
            </a:r>
            <a:r>
              <a:rPr lang="ru-RU" sz="2400" dirty="0" smtClean="0">
                <a:solidFill>
                  <a:srgbClr val="FFFF00"/>
                </a:solidFill>
              </a:rPr>
              <a:t>» - производство </a:t>
            </a:r>
            <a:r>
              <a:rPr lang="ru-RU" sz="2400" dirty="0">
                <a:solidFill>
                  <a:srgbClr val="FFFF00"/>
                </a:solidFill>
              </a:rPr>
              <a:t>противопожарного оборудования</a:t>
            </a:r>
          </a:p>
          <a:p>
            <a:pPr indent="715963" eaLnBrk="1" hangingPunct="1">
              <a:lnSpc>
                <a:spcPct val="80000"/>
              </a:lnSpc>
              <a:defRPr/>
            </a:pPr>
            <a:r>
              <a:rPr lang="ru-RU" sz="2400" dirty="0">
                <a:solidFill>
                  <a:srgbClr val="FFFF00"/>
                </a:solidFill>
              </a:rPr>
              <a:t>ООО «Ливны-</a:t>
            </a:r>
            <a:r>
              <a:rPr lang="ru-RU" sz="2400" dirty="0" err="1">
                <a:solidFill>
                  <a:srgbClr val="FFFF00"/>
                </a:solidFill>
              </a:rPr>
              <a:t>электро</a:t>
            </a:r>
            <a:r>
              <a:rPr lang="ru-RU" sz="2400" dirty="0" smtClean="0">
                <a:solidFill>
                  <a:srgbClr val="FFFF00"/>
                </a:solidFill>
              </a:rPr>
              <a:t>» - производство </a:t>
            </a:r>
            <a:r>
              <a:rPr lang="ru-RU" sz="2400" dirty="0">
                <a:solidFill>
                  <a:srgbClr val="FFFF00"/>
                </a:solidFill>
              </a:rPr>
              <a:t>электрооборудования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2488927763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C000"/>
                </a:solidFill>
              </a:rPr>
              <a:t>Предприятия </a:t>
            </a:r>
            <a:endParaRPr lang="ru-RU" sz="3200" dirty="0" smtClean="0">
              <a:solidFill>
                <a:srgbClr val="FFC000"/>
              </a:solidFill>
            </a:endParaRPr>
          </a:p>
          <a:p>
            <a:pPr algn="ctr"/>
            <a:r>
              <a:rPr lang="ru-RU" sz="3200" dirty="0" smtClean="0">
                <a:solidFill>
                  <a:srgbClr val="FFC000"/>
                </a:solidFill>
              </a:rPr>
              <a:t>перерабатывающей промышленности </a:t>
            </a:r>
          </a:p>
          <a:p>
            <a:pPr algn="ctr"/>
            <a:r>
              <a:rPr lang="ru-RU" sz="3200" dirty="0" smtClean="0">
                <a:solidFill>
                  <a:srgbClr val="FFC000"/>
                </a:solidFill>
              </a:rPr>
              <a:t>города Ливны Орловской области</a:t>
            </a:r>
            <a:endParaRPr lang="ru-RU" sz="3200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032" y="1707654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5963" algn="just" eaLnBrk="1" hangingPunct="1">
              <a:buFont typeface="Wingdings" pitchFamily="2" charset="2"/>
              <a:buNone/>
              <a:defRPr/>
            </a:pPr>
            <a:r>
              <a:rPr lang="ru-RU" sz="2400" dirty="0">
                <a:solidFill>
                  <a:srgbClr val="FFFF00"/>
                </a:solidFill>
              </a:rPr>
              <a:t>ОАО «Завод сыродельный «Ливенский</a:t>
            </a:r>
            <a:r>
              <a:rPr lang="ru-RU" sz="2400" dirty="0" smtClean="0">
                <a:solidFill>
                  <a:srgbClr val="FFFF00"/>
                </a:solidFill>
              </a:rPr>
              <a:t>» - производство </a:t>
            </a:r>
            <a:r>
              <a:rPr lang="ru-RU" sz="2400" dirty="0">
                <a:solidFill>
                  <a:srgbClr val="FFFF00"/>
                </a:solidFill>
              </a:rPr>
              <a:t>молочной продукции</a:t>
            </a:r>
          </a:p>
          <a:p>
            <a:pPr indent="715963" algn="just" eaLnBrk="1" hangingPunct="1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Ливенский </a:t>
            </a:r>
            <a:r>
              <a:rPr lang="ru-RU" sz="2400" dirty="0" err="1">
                <a:solidFill>
                  <a:srgbClr val="FFFF00"/>
                </a:solidFill>
              </a:rPr>
              <a:t>хлебокомбинат</a:t>
            </a:r>
            <a:r>
              <a:rPr lang="ru-RU" sz="2400" dirty="0">
                <a:solidFill>
                  <a:srgbClr val="FFFF00"/>
                </a:solidFill>
              </a:rPr>
              <a:t> филиал ОАО «</a:t>
            </a:r>
            <a:r>
              <a:rPr lang="ru-RU" sz="2400" dirty="0" err="1">
                <a:solidFill>
                  <a:srgbClr val="FFFF00"/>
                </a:solidFill>
              </a:rPr>
              <a:t>Орелоблхлеб</a:t>
            </a:r>
            <a:r>
              <a:rPr lang="ru-RU" sz="2400" dirty="0" smtClean="0">
                <a:solidFill>
                  <a:srgbClr val="FFFF00"/>
                </a:solidFill>
              </a:rPr>
              <a:t>» - производство </a:t>
            </a:r>
            <a:r>
              <a:rPr lang="ru-RU" sz="2400" dirty="0">
                <a:solidFill>
                  <a:srgbClr val="FFFF00"/>
                </a:solidFill>
              </a:rPr>
              <a:t>хлебобулочных и кондитерских изделий</a:t>
            </a:r>
          </a:p>
          <a:p>
            <a:pPr indent="715963" algn="just" eaLnBrk="1" hangingPunct="1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ООО </a:t>
            </a:r>
            <a:r>
              <a:rPr lang="ru-RU" sz="2400" dirty="0">
                <a:solidFill>
                  <a:srgbClr val="FFFF00"/>
                </a:solidFill>
              </a:rPr>
              <a:t>«</a:t>
            </a:r>
            <a:r>
              <a:rPr lang="ru-RU" sz="2400" dirty="0" err="1">
                <a:solidFill>
                  <a:srgbClr val="FFFF00"/>
                </a:solidFill>
              </a:rPr>
              <a:t>Ливенская</a:t>
            </a:r>
            <a:r>
              <a:rPr lang="ru-RU" sz="2400" dirty="0">
                <a:solidFill>
                  <a:srgbClr val="FFFF00"/>
                </a:solidFill>
              </a:rPr>
              <a:t> кондитерская фабрика</a:t>
            </a:r>
            <a:r>
              <a:rPr lang="ru-RU" sz="2400" dirty="0" smtClean="0">
                <a:solidFill>
                  <a:srgbClr val="FFFF00"/>
                </a:solidFill>
              </a:rPr>
              <a:t>» - производство </a:t>
            </a:r>
            <a:r>
              <a:rPr lang="ru-RU" sz="2400" dirty="0">
                <a:solidFill>
                  <a:srgbClr val="FFFF00"/>
                </a:solidFill>
              </a:rPr>
              <a:t>кондитерских изделий</a:t>
            </a:r>
          </a:p>
          <a:p>
            <a:pPr indent="715963" algn="just" eaLnBrk="1" hangingPunct="1">
              <a:buFont typeface="Wingdings" pitchFamily="2" charset="2"/>
              <a:buNone/>
              <a:defRPr/>
            </a:pPr>
            <a:r>
              <a:rPr lang="ru-RU" sz="2400" dirty="0" err="1" smtClean="0">
                <a:solidFill>
                  <a:srgbClr val="FFFF00"/>
                </a:solidFill>
              </a:rPr>
              <a:t>Ливенское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>
                <a:solidFill>
                  <a:srgbClr val="FFFF00"/>
                </a:solidFill>
              </a:rPr>
              <a:t>отделение ЗАО «АПК «Юность</a:t>
            </a:r>
            <a:r>
              <a:rPr lang="ru-RU" sz="2400" dirty="0" smtClean="0">
                <a:solidFill>
                  <a:srgbClr val="FFFF00"/>
                </a:solidFill>
              </a:rPr>
              <a:t>» - хранение </a:t>
            </a:r>
            <a:r>
              <a:rPr lang="ru-RU" sz="2400" dirty="0">
                <a:solidFill>
                  <a:srgbClr val="FFFF00"/>
                </a:solidFill>
              </a:rPr>
              <a:t>и переработка зерна</a:t>
            </a:r>
          </a:p>
        </p:txBody>
      </p:sp>
    </p:spTree>
    <p:extLst>
      <p:ext uri="{BB962C8B-B14F-4D97-AF65-F5344CB8AC3E}">
        <p14:creationId xmlns:p14="http://schemas.microsoft.com/office/powerpoint/2010/main" xmlns="" val="2339198526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2819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C000"/>
                </a:solidFill>
              </a:rPr>
              <a:t>Строительные предприятия </a:t>
            </a:r>
            <a:endParaRPr lang="ru-RU" sz="3200" dirty="0" smtClean="0">
              <a:solidFill>
                <a:srgbClr val="FFC000"/>
              </a:solidFill>
            </a:endParaRPr>
          </a:p>
          <a:p>
            <a:pPr algn="ctr"/>
            <a:r>
              <a:rPr lang="ru-RU" sz="3200" dirty="0" smtClean="0">
                <a:solidFill>
                  <a:srgbClr val="FFC000"/>
                </a:solidFill>
              </a:rPr>
              <a:t>города Ливны Орловской области</a:t>
            </a:r>
            <a:endParaRPr lang="ru-RU" sz="3200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088" y="1491630"/>
            <a:ext cx="91085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5963" eaLnBrk="1" hangingPunct="1">
              <a:defRPr/>
            </a:pPr>
            <a:r>
              <a:rPr lang="ru-RU" sz="2400" dirty="0">
                <a:solidFill>
                  <a:srgbClr val="FFFF00"/>
                </a:solidFill>
              </a:rPr>
              <a:t>ОАО «Ливенский комбинат строительных материалов»</a:t>
            </a:r>
          </a:p>
          <a:p>
            <a:pPr indent="715963" eaLnBrk="1" hangingPunct="1">
              <a:defRPr/>
            </a:pPr>
            <a:r>
              <a:rPr lang="ru-RU" sz="2400" dirty="0">
                <a:solidFill>
                  <a:srgbClr val="FFFF00"/>
                </a:solidFill>
              </a:rPr>
              <a:t>ОАО «Ливныагрострой»</a:t>
            </a:r>
          </a:p>
          <a:p>
            <a:pPr indent="715963" eaLnBrk="1" hangingPunct="1">
              <a:defRPr/>
            </a:pPr>
            <a:r>
              <a:rPr lang="ru-RU" sz="2400" dirty="0">
                <a:solidFill>
                  <a:srgbClr val="FFFF00"/>
                </a:solidFill>
              </a:rPr>
              <a:t>ООО «Стройинвест»</a:t>
            </a:r>
          </a:p>
          <a:p>
            <a:pPr indent="715963" eaLnBrk="1" hangingPunct="1">
              <a:defRPr/>
            </a:pPr>
            <a:r>
              <a:rPr lang="ru-RU" sz="2400" dirty="0">
                <a:solidFill>
                  <a:srgbClr val="FFFF00"/>
                </a:solidFill>
              </a:rPr>
              <a:t>ОАО ГЦ «Перспектива»</a:t>
            </a:r>
          </a:p>
          <a:p>
            <a:pPr indent="715963" eaLnBrk="1" hangingPunct="1">
              <a:defRPr/>
            </a:pPr>
            <a:r>
              <a:rPr lang="ru-RU" sz="2400" dirty="0">
                <a:solidFill>
                  <a:srgbClr val="FFFF00"/>
                </a:solidFill>
              </a:rPr>
              <a:t>ООО «Гидромонтаж» </a:t>
            </a:r>
          </a:p>
          <a:p>
            <a:pPr indent="715963" eaLnBrk="1" hangingPunct="1">
              <a:defRPr/>
            </a:pPr>
            <a:r>
              <a:rPr lang="ru-RU" sz="2400" dirty="0">
                <a:solidFill>
                  <a:srgbClr val="FFFF00"/>
                </a:solidFill>
              </a:rPr>
              <a:t>ЗАО «Ливныгражданстрой»</a:t>
            </a:r>
          </a:p>
          <a:p>
            <a:pPr indent="715963" eaLnBrk="1" hangingPunct="1">
              <a:defRPr/>
            </a:pPr>
            <a:r>
              <a:rPr lang="ru-RU" sz="2400" dirty="0">
                <a:solidFill>
                  <a:srgbClr val="FFFF00"/>
                </a:solidFill>
              </a:rPr>
              <a:t>ООО «Монтажстрой»</a:t>
            </a:r>
          </a:p>
          <a:p>
            <a:pPr indent="715963" eaLnBrk="1" hangingPunct="1">
              <a:defRPr/>
            </a:pPr>
            <a:r>
              <a:rPr lang="ru-RU" sz="2400" dirty="0">
                <a:solidFill>
                  <a:srgbClr val="FFFF00"/>
                </a:solidFill>
              </a:rPr>
              <a:t>ООО «Пластиксервис»</a:t>
            </a:r>
          </a:p>
        </p:txBody>
      </p:sp>
    </p:spTree>
    <p:extLst>
      <p:ext uri="{BB962C8B-B14F-4D97-AF65-F5344CB8AC3E}">
        <p14:creationId xmlns:p14="http://schemas.microsoft.com/office/powerpoint/2010/main" xmlns="" val="1811875668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-1528" y="23312"/>
            <a:ext cx="910850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tabLst>
                <a:tab pos="273050" algn="l"/>
              </a:tabLst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Инвестиционное законодательство на региональном и муниципальном уровнях </a:t>
            </a:r>
          </a:p>
          <a:p>
            <a:pPr algn="ctr">
              <a:tabLst>
                <a:tab pos="273050" algn="l"/>
              </a:tabLst>
            </a:pPr>
            <a:r>
              <a:rPr lang="ru-RU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 поддержку инвестору.</a:t>
            </a:r>
          </a:p>
          <a:p>
            <a:pPr algn="ctr">
              <a:tabLst>
                <a:tab pos="273050" algn="l"/>
              </a:tabLst>
            </a:pPr>
            <a:endParaRPr lang="ru-RU" sz="16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tabLst>
                <a:tab pos="273050" algn="l"/>
              </a:tabLst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Региональная инвестиционная политика Орловской области представляет собой совокупность мероприятий, осуществляемых региональными органами власти для аргументированного обоснования объемов и пропорций инвестиций, путей их привлечения на реализацию социально-экономического, инновационного и экологического развития области.</a:t>
            </a:r>
          </a:p>
          <a:p>
            <a:pPr algn="just">
              <a:tabLst>
                <a:tab pos="273050" algn="l"/>
              </a:tabLst>
            </a:pP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Общие принципы государственной поддержки инвестиционной деятельности в Орловской области представлены на рисунке.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596515158"/>
              </p:ext>
            </p:extLst>
          </p:nvPr>
        </p:nvGraphicFramePr>
        <p:xfrm>
          <a:off x="1331640" y="1923678"/>
          <a:ext cx="6357982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1829778955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0" y="203686"/>
            <a:ext cx="91440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Государственное регулирование инвестиционной деятельности на территории Орловской области осуществляется путем:</a:t>
            </a:r>
          </a:p>
          <a:p>
            <a:pPr algn="ctr"/>
            <a:endParaRPr lang="ru-RU" sz="16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tabLst>
                <a:tab pos="273050" algn="l"/>
              </a:tabLst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1) совместного финансирования государством и иными инвесторами важнейших объектов структурной перестройки экономики области;</a:t>
            </a:r>
          </a:p>
          <a:p>
            <a:pPr algn="just">
              <a:tabLst>
                <a:tab pos="273050" algn="l"/>
              </a:tabLst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2) установления субъектам инвестиционной деятельности специальных налоговых режимов, не носящих индивидуального характера;</a:t>
            </a:r>
          </a:p>
          <a:p>
            <a:pPr algn="just">
              <a:tabLst>
                <a:tab pos="273050" algn="l"/>
              </a:tabLst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3) создания благоприятных условий для расширения использования средств населения и иных внебюджетных источников финансирования жилищного строительства и строительства объектов социально-культурного назначения;</a:t>
            </a:r>
          </a:p>
          <a:p>
            <a:pPr algn="just">
              <a:tabLst>
                <a:tab pos="273050" algn="l"/>
              </a:tabLst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4) вовлечения в инвестиционный процесс объектов незавершенного строительства, находящихся в государственной собственности;</a:t>
            </a:r>
          </a:p>
          <a:p>
            <a:pPr algn="just">
              <a:tabLst>
                <a:tab pos="273050" algn="l"/>
              </a:tabLst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5) организации частно – государственного партнерства путем передачи неэффективно используемого областного имущества инвестиционным компаниям на основе концессионных соглашений;</a:t>
            </a:r>
          </a:p>
          <a:p>
            <a:pPr algn="just">
              <a:tabLst>
                <a:tab pos="273050" algn="l"/>
              </a:tabLst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6) предоставления концессий российским и иностранным инвесторам по итогам конкурсов;</a:t>
            </a:r>
          </a:p>
          <a:p>
            <a:pPr algn="just">
              <a:tabLst>
                <a:tab pos="273050" algn="l"/>
              </a:tabLst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7) осуществления контроля за соблюдением земельного и природоохранного законодательства;</a:t>
            </a:r>
          </a:p>
          <a:p>
            <a:pPr algn="just">
              <a:tabLst>
                <a:tab pos="273050" algn="l"/>
              </a:tabLst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8) иных форм и методов, не противоречащих действующему законодательству РФ.</a:t>
            </a:r>
          </a:p>
          <a:p>
            <a:pPr algn="just"/>
            <a:endParaRPr lang="ru-RU" sz="11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812787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0" y="51470"/>
            <a:ext cx="9144000" cy="500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tabLst>
                <a:tab pos="355600" algn="l"/>
              </a:tabLst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11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При реализации инвестиционных проектов, имеющих высокую потенциальную социальную, экономическую и экологическую значимость для населения Орловской области, помимо преимуществ и льгот, предусмотренных действующим законодательством, устанавливаются:</a:t>
            </a:r>
          </a:p>
          <a:p>
            <a:pPr algn="just">
              <a:tabLst>
                <a:tab pos="355600" algn="l"/>
              </a:tabLst>
            </a:pPr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1) преимущества и льготы по налогообложению в части платежей, зачисляемых в областной бюджет;</a:t>
            </a:r>
          </a:p>
          <a:p>
            <a:pPr algn="just">
              <a:tabLst>
                <a:tab pos="355600" algn="l"/>
              </a:tabLst>
            </a:pPr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2) субсидирование процентной ставки по кредитам, привлекаемым в кредитных учреждениях для реализации инвестиционных проектов.	</a:t>
            </a:r>
          </a:p>
          <a:p>
            <a:pPr algn="just">
              <a:tabLst>
                <a:tab pos="355600" algn="l"/>
              </a:tabLst>
            </a:pPr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В отношении субъектов инвестиционной деятельности на территории Орловской области осуществляется в соответствии с действующим законодательством льготное налогообложение по налогу на имущество организаций и по налогу на прибыль организаций.</a:t>
            </a:r>
          </a:p>
          <a:p>
            <a:pPr algn="just">
              <a:tabLst>
                <a:tab pos="355600" algn="l"/>
              </a:tabLst>
            </a:pPr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Инвесторы, реализующие инвестиционные проекты на территории Орловской области, имеют право на получение информационной, организационной и правовой поддержки.</a:t>
            </a:r>
          </a:p>
          <a:p>
            <a:pPr algn="just">
              <a:tabLst>
                <a:tab pos="355600" algn="l"/>
              </a:tabLst>
            </a:pPr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На территории Орловской области гарантируется стабильность прав субъектов инвестиционной деятельности. По инвестиционным проектам, представляющим социально-экономическую значимость для населения области, органы государственной власти Орловской области могут выступать гарантом.</a:t>
            </a:r>
          </a:p>
          <a:p>
            <a:pPr algn="just">
              <a:tabLst>
                <a:tab pos="355600" algn="l"/>
              </a:tabLst>
            </a:pPr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Инвестиции на территории Орловской области пользуются полной и безусловной защитой.</a:t>
            </a:r>
          </a:p>
          <a:p>
            <a:pPr algn="just">
              <a:tabLst>
                <a:tab pos="355600" algn="l"/>
              </a:tabLst>
            </a:pPr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Социальная ответственность инвесторов - добровольный вклад инвесторов в развитие общества в социальной, экономической и экологической сферах, связанный с основной деятельностью компании.</a:t>
            </a:r>
          </a:p>
          <a:p>
            <a:pPr algn="just">
              <a:tabLst>
                <a:tab pos="355600" algn="l"/>
              </a:tabLst>
            </a:pPr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Социальная ответственность инвесторов заключается в проведении благотворительных акций, в формировании устойчивой среды для эффективной деятельности, в активном взаимодействии с обществом, участии в реализации социальных программ, направленных на развитие области, а также в оказании содействия в реализации государственной политики и управления в сфере стабилизации экономики и повышения уровня благосостояния населения.</a:t>
            </a:r>
          </a:p>
          <a:p>
            <a:pPr algn="just">
              <a:tabLst>
                <a:tab pos="355600" algn="l"/>
              </a:tabLst>
            </a:pPr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Мероприятия, направленные на повышение социальной ответственности инвесторов, развитие деловой культуры предпринимательства, основанной на высоких этических нормах, профессионализме и партнерстве, могут быть как непосредственно реализованы инвестором с использованием механизмов частно – государственного партнерства, предусмотренных действующим законодательством, так и предварительно закреплены в соответствующих договорах инвесторов с органами исполнительной государственной власти Орловской области.</a:t>
            </a:r>
          </a:p>
          <a:p>
            <a:pPr algn="just">
              <a:tabLst>
                <a:tab pos="355600" algn="l"/>
              </a:tabLst>
            </a:pPr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Субъекты инвестиционной деятельности в случае несоблюдения действующего законодательства, несут имущественную и иную ответственность в порядке, установленном законодательством, в рамках взятых на себя обязательств в соответствии с договорами (соглашениями).</a:t>
            </a:r>
          </a:p>
        </p:txBody>
      </p:sp>
    </p:spTree>
    <p:extLst>
      <p:ext uri="{BB962C8B-B14F-4D97-AF65-F5344CB8AC3E}">
        <p14:creationId xmlns:p14="http://schemas.microsoft.com/office/powerpoint/2010/main" xmlns="" val="1921199949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79512" y="170089"/>
          <a:ext cx="8784976" cy="4824532"/>
        </p:xfrm>
        <a:graphic>
          <a:graphicData uri="http://schemas.openxmlformats.org/drawingml/2006/table">
            <a:tbl>
              <a:tblPr/>
              <a:tblGrid>
                <a:gridCol w="6870931"/>
                <a:gridCol w="1091987"/>
                <a:gridCol w="822058"/>
              </a:tblGrid>
              <a:tr h="20102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70" b="1" i="0" u="none" strike="noStrike" baseline="0" dirty="0">
                          <a:latin typeface="Tahoma" pitchFamily="34" charset="0"/>
                        </a:rPr>
                        <a:t>ПАСПОРТНЫЕ ХАРАКТЕРИСТИКИ ГОРОДА ЛИВНЫ (2014 </a:t>
                      </a:r>
                      <a:r>
                        <a:rPr lang="ru-RU" sz="1170" b="1" i="0" u="none" strike="noStrike" baseline="0" dirty="0" smtClean="0">
                          <a:latin typeface="Tahoma" pitchFamily="34" charset="0"/>
                        </a:rPr>
                        <a:t>год)</a:t>
                      </a:r>
                      <a:endParaRPr lang="ru-RU" sz="1170" b="1" i="0" u="none" strike="noStrike" baseline="0" dirty="0">
                        <a:latin typeface="Tahoma" pitchFamily="34" charset="0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0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Наименование города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 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Tahoma" pitchFamily="34" charset="0"/>
                        </a:rPr>
                        <a:t>Ливны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10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Дата первого упоминания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70" b="0" i="0" u="none" strike="noStrike" baseline="0">
                          <a:latin typeface="Tahoma" pitchFamily="34" charset="0"/>
                        </a:rPr>
                        <a:t> 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Tahoma" pitchFamily="34" charset="0"/>
                        </a:rPr>
                        <a:t>1586 г.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10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Средняя температура января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Tahoma" pitchFamily="34" charset="0"/>
                        </a:rPr>
                        <a:t>градусов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Tahoma" pitchFamily="34" charset="0"/>
                        </a:rPr>
                        <a:t>-8</a:t>
                      </a:r>
                      <a:endParaRPr lang="ru-RU" sz="1170" b="0" i="0" u="none" strike="noStrike" baseline="0" dirty="0">
                        <a:latin typeface="Tahoma" pitchFamily="34" charset="0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10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Средняя температура июля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Tahoma" pitchFamily="34" charset="0"/>
                        </a:rPr>
                        <a:t>градусов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Tahoma" pitchFamily="34" charset="0"/>
                        </a:rPr>
                        <a:t>+19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10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Общая площадь земель города в пределах городской черты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Tahoma" pitchFamily="34" charset="0"/>
                        </a:rPr>
                        <a:t>га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Tahoma" pitchFamily="34" charset="0"/>
                        </a:rPr>
                        <a:t>3210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10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Общая протяженность улиц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Tahoma" pitchFamily="34" charset="0"/>
                        </a:rPr>
                        <a:t>км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Tahoma" pitchFamily="34" charset="0"/>
                        </a:rPr>
                        <a:t>118,0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10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Численность населения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Tahoma" pitchFamily="34" charset="0"/>
                        </a:rPr>
                        <a:t>тыс. чел.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Tahoma" pitchFamily="34" charset="0"/>
                        </a:rPr>
                        <a:t>48,7</a:t>
                      </a:r>
                      <a:endParaRPr lang="ru-RU" sz="1170" b="0" i="0" u="none" strike="noStrike" baseline="0" dirty="0">
                        <a:latin typeface="Tahoma" pitchFamily="34" charset="0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10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Возрастная структура населения: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70" b="0" i="0" u="none" strike="noStrike" baseline="0">
                          <a:latin typeface="Tahoma" pitchFamily="34" charset="0"/>
                        </a:rPr>
                        <a:t> 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70" b="0" i="0" u="none" strike="noStrike" baseline="0">
                          <a:latin typeface="Tahoma" pitchFamily="34" charset="0"/>
                        </a:rPr>
                        <a:t> 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10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Население моложе трудоспособного возраста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Tahoma" pitchFamily="34" charset="0"/>
                        </a:rPr>
                        <a:t>%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Tahoma" pitchFamily="34" charset="0"/>
                        </a:rPr>
                        <a:t>15,5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10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Численность трудоспособного населения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Tahoma" pitchFamily="34" charset="0"/>
                        </a:rPr>
                        <a:t>%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57,8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10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Население старше трудоспособного возраста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Tahoma" pitchFamily="34" charset="0"/>
                        </a:rPr>
                        <a:t>%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Tahoma" pitchFamily="34" charset="0"/>
                        </a:rPr>
                        <a:t>26,7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10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Число хозяйствующих субъектов (без учета ИП)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Tahoma" pitchFamily="34" charset="0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Tahoma" pitchFamily="34" charset="0"/>
                        </a:rPr>
                        <a:t>610</a:t>
                      </a:r>
                      <a:endParaRPr lang="ru-RU" sz="1170" b="0" i="0" u="none" strike="noStrike" baseline="0" dirty="0">
                        <a:latin typeface="Tahoma" pitchFamily="34" charset="0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10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Число предприятий обрабатывающих производств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Tahoma" pitchFamily="34" charset="0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Tahoma" pitchFamily="34" charset="0"/>
                        </a:rPr>
                        <a:t>91</a:t>
                      </a:r>
                      <a:endParaRPr lang="ru-RU" sz="1170" b="0" i="0" u="none" strike="noStrike" baseline="0" dirty="0">
                        <a:latin typeface="Tahoma" pitchFamily="34" charset="0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10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Численность занятых в экономике города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Tahoma" pitchFamily="34" charset="0"/>
                        </a:rPr>
                        <a:t>тыс.чел.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Tahoma" pitchFamily="34" charset="0"/>
                        </a:rPr>
                        <a:t>14,7</a:t>
                      </a:r>
                      <a:endParaRPr lang="ru-RU" sz="1170" b="0" i="0" u="none" strike="noStrike" baseline="0" dirty="0">
                        <a:latin typeface="Tahoma" pitchFamily="34" charset="0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10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Среднемесячная начисленная зарплата одного работника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Tahoma" pitchFamily="34" charset="0"/>
                        </a:rPr>
                        <a:t>руб.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Tahoma" pitchFamily="34" charset="0"/>
                        </a:rPr>
                        <a:t>19000</a:t>
                      </a:r>
                      <a:endParaRPr lang="ru-RU" sz="1170" b="0" i="0" u="none" strike="noStrike" baseline="0" dirty="0">
                        <a:latin typeface="Tahoma" pitchFamily="34" charset="0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102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70" b="1" i="0" u="none" strike="noStrike" baseline="0" dirty="0">
                          <a:latin typeface="Tahoma" pitchFamily="34" charset="0"/>
                        </a:rPr>
                        <a:t>КОММЕРЧЕСКИЕ БАНКИ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0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Количество коммерческих банков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Tahoma" pitchFamily="34" charset="0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Tahoma" pitchFamily="34" charset="0"/>
                        </a:rPr>
                        <a:t>9</a:t>
                      </a:r>
                      <a:endParaRPr lang="ru-RU" sz="1170" b="0" i="0" u="none" strike="noStrike" baseline="0" dirty="0">
                        <a:latin typeface="Tahoma" pitchFamily="34" charset="0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102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70" b="1" i="0" u="none" strike="noStrike" baseline="0" dirty="0">
                          <a:latin typeface="Tahoma" pitchFamily="34" charset="0"/>
                        </a:rPr>
                        <a:t>ИНВЕСТИЦИИ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204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Инвестиции в основной капитал за счет всех источников финансирования (по крупным и средним предприятиям)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млн. руб.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Tahoma" pitchFamily="34" charset="0"/>
                        </a:rPr>
                        <a:t>520,2</a:t>
                      </a:r>
                      <a:endParaRPr lang="ru-RU" sz="1170" b="0" i="0" u="none" strike="noStrike" baseline="0" dirty="0">
                        <a:latin typeface="Tahoma" pitchFamily="34" charset="0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10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Инвестиции в основной капитал за счет всех источников финансирования на душу населения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тыс. руб.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Tahoma" pitchFamily="34" charset="0"/>
                        </a:rPr>
                        <a:t>10,7</a:t>
                      </a:r>
                      <a:endParaRPr lang="ru-RU" sz="1170" b="0" i="0" u="none" strike="noStrike" baseline="0" dirty="0">
                        <a:latin typeface="Tahoma" pitchFamily="34" charset="0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40204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Объем инвестиций в основной капитал за счет муниципального бюджета (по крупным и средним предприятиям)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Tahoma" pitchFamily="34" charset="0"/>
                        </a:rPr>
                        <a:t>млн. руб.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Tahoma" pitchFamily="34" charset="0"/>
                        </a:rPr>
                        <a:t>7,2</a:t>
                      </a:r>
                      <a:endParaRPr lang="ru-RU" sz="1170" b="0" i="0" u="none" strike="noStrike" baseline="0" dirty="0">
                        <a:latin typeface="Tahoma" pitchFamily="34" charset="0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21438131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4" y="123471"/>
          <a:ext cx="8928992" cy="4896550"/>
        </p:xfrm>
        <a:graphic>
          <a:graphicData uri="http://schemas.openxmlformats.org/drawingml/2006/table">
            <a:tbl>
              <a:tblPr/>
              <a:tblGrid>
                <a:gridCol w="6983569"/>
                <a:gridCol w="1109889"/>
                <a:gridCol w="835534"/>
              </a:tblGrid>
              <a:tr h="23316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70" b="1" i="0" u="none" strike="noStrike" baseline="0" dirty="0">
                          <a:latin typeface="Arial"/>
                        </a:rPr>
                        <a:t>ПРОМЫШЛЕННОСТЬ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633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Объем отгруженных товаров собственного производства, выполненных работ и услуг собственными силами по чистым видам экономической деятельности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млн. руб.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Arial"/>
                        </a:rPr>
                        <a:t>7342,2</a:t>
                      </a:r>
                      <a:endParaRPr lang="ru-RU" sz="1170" b="0" i="0" u="none" strike="noStrike" baseline="0" dirty="0">
                        <a:latin typeface="Arial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331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Обрабатывающие производства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млн. руб.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Arial"/>
                        </a:rPr>
                        <a:t>6419,5</a:t>
                      </a:r>
                      <a:endParaRPr lang="ru-RU" sz="1170" b="0" i="0" u="none" strike="noStrike" baseline="0" dirty="0">
                        <a:latin typeface="Arial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331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Производство и распределение электроэнергии, газа и воды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млн. руб.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Arial"/>
                        </a:rPr>
                        <a:t>922,7</a:t>
                      </a:r>
                      <a:endParaRPr lang="ru-RU" sz="1170" b="0" i="0" u="none" strike="noStrike" baseline="0" dirty="0">
                        <a:latin typeface="Arial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3316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70" b="1" i="0" u="none" strike="noStrike" baseline="0" dirty="0">
                          <a:latin typeface="Arial"/>
                        </a:rPr>
                        <a:t>ТОРГОВЛЯ, ОБЩЕСТВЕННОЕ ПИТАНИЕ, ПЛАТНЫЕ УСЛУГИ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31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Оборот розничной торговли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млн. руб.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Arial"/>
                        </a:rPr>
                        <a:t>7153,6</a:t>
                      </a:r>
                      <a:endParaRPr lang="ru-RU" sz="1170" b="0" i="0" u="none" strike="noStrike" baseline="0" dirty="0">
                        <a:latin typeface="Arial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331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Оборот розничной торговли в расчете на душу населения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тыс. руб.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Arial"/>
                        </a:rPr>
                        <a:t>147,0</a:t>
                      </a:r>
                      <a:endParaRPr lang="ru-RU" sz="1170" b="0" i="0" u="none" strike="noStrike" baseline="0" dirty="0">
                        <a:latin typeface="Arial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331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Оборот общественного питания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млн. руб.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Arial"/>
                        </a:rPr>
                        <a:t>143,2</a:t>
                      </a:r>
                      <a:endParaRPr lang="ru-RU" sz="1170" b="0" i="0" u="none" strike="noStrike" baseline="0" dirty="0">
                        <a:latin typeface="Arial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331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Оборот общественного питания в расчете на душу населения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тыс. руб.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Arial"/>
                        </a:rPr>
                        <a:t>2,9</a:t>
                      </a:r>
                      <a:endParaRPr lang="ru-RU" sz="1170" b="0" i="0" u="none" strike="noStrike" baseline="0" dirty="0">
                        <a:latin typeface="Arial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331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Оборот платных услуг (по крупным и средним предприятиям)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млн. руб.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Arial"/>
                        </a:rPr>
                        <a:t>632,0</a:t>
                      </a:r>
                      <a:endParaRPr lang="ru-RU" sz="1170" b="0" i="0" u="none" strike="noStrike" baseline="0" dirty="0">
                        <a:latin typeface="Arial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331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Оборот платных услуг в расчете на душу населения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тыс. руб.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Arial"/>
                        </a:rPr>
                        <a:t>13,0</a:t>
                      </a:r>
                      <a:endParaRPr lang="ru-RU" sz="1170" b="0" i="0" u="none" strike="noStrike" baseline="0" dirty="0">
                        <a:latin typeface="Arial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331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Количество рынков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-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331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Занимаемая площадь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кв.м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-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331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Количество торговых мест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-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3316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70" b="1" i="0" u="none" strike="noStrike" baseline="0" dirty="0">
                          <a:latin typeface="Arial"/>
                        </a:rPr>
                        <a:t>ЗДРАВООХРАНЕНИЕ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31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Количество учреждений здравоохранения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1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331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Количество коек в муниципальных больничных учреждениях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476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331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Обеспеченность врачами на 10 000 чел. населения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70" b="0" i="0" u="none" strike="noStrike" baseline="0">
                          <a:latin typeface="Arial"/>
                        </a:rPr>
                        <a:t> 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40.8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331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Количество стоматологических кабинетов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7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331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Количество кабинетов (окулист, гинеколог)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4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31187584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страница - 0003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957341" y="0"/>
            <a:ext cx="5229317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4" y="123480"/>
          <a:ext cx="8928992" cy="4896540"/>
        </p:xfrm>
        <a:graphic>
          <a:graphicData uri="http://schemas.openxmlformats.org/drawingml/2006/table">
            <a:tbl>
              <a:tblPr/>
              <a:tblGrid>
                <a:gridCol w="6983569"/>
                <a:gridCol w="1109889"/>
                <a:gridCol w="835534"/>
              </a:tblGrid>
              <a:tr h="24482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70" b="1" i="0" u="none" strike="noStrike" baseline="0" dirty="0">
                          <a:latin typeface="Arial"/>
                        </a:rPr>
                        <a:t>ОБРАЗОВАНИЕ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8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Количество детских садов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16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Количество общеобразовательных школ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Arial"/>
                        </a:rPr>
                        <a:t>10</a:t>
                      </a:r>
                      <a:endParaRPr lang="ru-RU" sz="1170" b="0" i="0" u="none" strike="noStrike" baseline="0" dirty="0">
                        <a:latin typeface="Arial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Численность учащихся в образовательных школах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чел.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Arial"/>
                        </a:rPr>
                        <a:t>5217</a:t>
                      </a:r>
                      <a:endParaRPr lang="ru-RU" sz="1170" b="0" i="0" u="none" strike="noStrike" baseline="0" dirty="0">
                        <a:latin typeface="Arial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Средняя наполняемость одного учебного класса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чел.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22,9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Удельный вес учеников, успешно сдавших ЕГЭ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%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Arial"/>
                        </a:rPr>
                        <a:t>98,6</a:t>
                      </a:r>
                      <a:endParaRPr lang="ru-RU" sz="1170" b="0" i="0" u="none" strike="noStrike" baseline="0" dirty="0">
                        <a:latin typeface="Arial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Количество средних специальных учебных заведений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3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Количество высших учебных заведений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1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Общее количество студентов дневных отделений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чел.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1451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Количество научно-исследовательских институтов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-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Количество учреждений дополнительного образования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15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4482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70" b="1" i="0" u="none" strike="noStrike" baseline="0" dirty="0">
                          <a:latin typeface="Arial"/>
                        </a:rPr>
                        <a:t>КУЛЬТУРА И СПОРТ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8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Количество музеев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1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Количество художественных галерей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-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Количество дворцов культуры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2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Количество художественных школ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1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Количество библиотек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4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Количество парков культуры и отдыха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2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Количество площадок для ледовых катков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5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Количество футбольных площадок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14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54879557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5" y="123467"/>
          <a:ext cx="8928990" cy="4896554"/>
        </p:xfrm>
        <a:graphic>
          <a:graphicData uri="http://schemas.openxmlformats.org/drawingml/2006/table">
            <a:tbl>
              <a:tblPr/>
              <a:tblGrid>
                <a:gridCol w="6980319"/>
                <a:gridCol w="1113527"/>
                <a:gridCol w="835144"/>
              </a:tblGrid>
              <a:tr h="20402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70" b="1" i="0" u="none" strike="noStrike" baseline="0" dirty="0">
                          <a:latin typeface="Arial"/>
                        </a:rPr>
                        <a:t>СТРОИТЕЛЬСТВО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40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Средняя обеспеченность жильем одного жителя города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кв.м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22,4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40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Ввод в действие предприятиями и организациями общей площади жилых домов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тыс. кв.м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Arial"/>
                        </a:rPr>
                        <a:t>17,6</a:t>
                      </a:r>
                      <a:endParaRPr lang="ru-RU" sz="1170" b="0" i="0" u="none" strike="noStrike" baseline="0" dirty="0">
                        <a:latin typeface="Arial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40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Общая площадь введенного жилья в расчете на душу населения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кв.м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0,4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402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70" b="1" i="0" u="none" strike="noStrike" baseline="0" dirty="0">
                          <a:latin typeface="Arial"/>
                        </a:rPr>
                        <a:t>ТРАНСПОРТ И СВЯЗЬ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0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Объем перевозок пассажиров автомобильного транспорта общего пользования (крупными и средними предприятиями)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млн. пасажиров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-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40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Пассажирооборот автомобильного транспорта общего пользования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млн. пасс.-км|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-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402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70" b="1" i="0" u="none" strike="noStrike" baseline="0" dirty="0">
                          <a:latin typeface="Arial"/>
                        </a:rPr>
                        <a:t>ЭНЕРГОПОТРЕБЛЕНИЕ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40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Количество действующих подстанций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183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40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Протяженность электрических сетей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км.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332,8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402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70" b="1" i="0" u="none" strike="noStrike" baseline="0" dirty="0">
                          <a:latin typeface="Arial"/>
                        </a:rPr>
                        <a:t>ВОДОСНАБЖЕНИЕ И КАНАЛИЗАЦИЯ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0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Численность населения, которое могут обеспечить эксплуатационные запасы подземных вод в т.ч. по запасам существующих водозаборов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тыс.чел.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70,0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40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Общее количество скважин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21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40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Общая протяженность водопроводных сетей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км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191,0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40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Степень износа объектов водоснабжения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%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55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40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Степень износа сетей водоснабжения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%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70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40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Количество сооружений очистки сточных вод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1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40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Общая протяженность канализационных сетей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км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93.4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402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70" b="1" i="0" u="none" strike="noStrike" baseline="0" dirty="0">
                          <a:latin typeface="Arial"/>
                        </a:rPr>
                        <a:t>ТЕПЛО- ГАЗОСНАБЖЕНИЕ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40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Количество источников теплоснабжения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ед.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 smtClean="0">
                          <a:latin typeface="Arial"/>
                        </a:rPr>
                        <a:t>11</a:t>
                      </a:r>
                      <a:endParaRPr lang="ru-RU" sz="1170" b="0" i="0" u="none" strike="noStrike" baseline="0" dirty="0">
                        <a:latin typeface="Arial"/>
                      </a:endParaRP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40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Протяженность тепловых и паровых сетей в двухтрубном исчислении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км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80.0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040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70" b="0" i="0" u="none" strike="noStrike" baseline="0">
                          <a:latin typeface="Arial"/>
                        </a:rPr>
                        <a:t>В том числе нуждающиеся в замене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>
                          <a:latin typeface="Arial"/>
                        </a:rPr>
                        <a:t>км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70" b="0" i="0" u="none" strike="noStrike" baseline="0" dirty="0">
                          <a:latin typeface="Arial"/>
                        </a:rPr>
                        <a:t>16.4</a:t>
                      </a:r>
                    </a:p>
                  </a:txBody>
                  <a:tcPr marL="8514" marR="8514" marT="8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58830052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79511" y="339496"/>
          <a:ext cx="8784978" cy="2736310"/>
        </p:xfrm>
        <a:graphic>
          <a:graphicData uri="http://schemas.openxmlformats.org/drawingml/2006/table">
            <a:tbl>
              <a:tblPr/>
              <a:tblGrid>
                <a:gridCol w="5976665"/>
                <a:gridCol w="778607"/>
                <a:gridCol w="697386"/>
                <a:gridCol w="666160"/>
                <a:gridCol w="666160"/>
              </a:tblGrid>
              <a:tr h="22802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СРЕДНЯЯ ЗАРАБОТНАЯ ПЛАТА В ГОРОДЕ ПО ОТРАСЛЯМ (ПО ПОЛНОМУ КРУГУ ПРЕДПРИЯТИЙ), РУБ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0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solidFill>
                            <a:srgbClr val="FFFF00"/>
                          </a:solidFill>
                          <a:latin typeface="Arial"/>
                        </a:rPr>
                        <a:t>Средняя заработная плата в городе по отраслям (по полному кругу предприятий), </a:t>
                      </a:r>
                      <a:r>
                        <a:rPr lang="ru-RU" sz="1150" b="0" i="0" u="none" strike="noStrike" baseline="0" dirty="0" smtClean="0">
                          <a:solidFill>
                            <a:srgbClr val="FFFF00"/>
                          </a:solidFill>
                          <a:latin typeface="Arial"/>
                        </a:rPr>
                        <a:t>руб.</a:t>
                      </a:r>
                      <a:endParaRPr lang="ru-RU" sz="1150" b="0" i="0" u="none" strike="noStrike" baseline="0" dirty="0">
                        <a:solidFill>
                          <a:srgbClr val="FFFF00"/>
                        </a:solidFill>
                        <a:latin typeface="Arial"/>
                      </a:endParaRP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solidFill>
                            <a:srgbClr val="FFFF00"/>
                          </a:solidFill>
                          <a:latin typeface="Arial"/>
                        </a:rPr>
                        <a:t>2011 год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solidFill>
                            <a:srgbClr val="FFFF00"/>
                          </a:solidFill>
                          <a:latin typeface="Arial"/>
                        </a:rPr>
                        <a:t>2012 год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solidFill>
                            <a:srgbClr val="FFFF00"/>
                          </a:solidFill>
                          <a:latin typeface="Arial"/>
                        </a:rPr>
                        <a:t>2013 год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solidFill>
                            <a:srgbClr val="FFFF00"/>
                          </a:solidFill>
                          <a:latin typeface="Arial"/>
                        </a:rPr>
                        <a:t>2014 год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4560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всего,</a:t>
                      </a:r>
                      <a:br>
                        <a:rPr lang="ru-RU" sz="1150" b="0" i="0" u="none" strike="noStrike" baseline="0" dirty="0">
                          <a:latin typeface="Arial"/>
                        </a:rPr>
                      </a:br>
                      <a:r>
                        <a:rPr lang="ru-RU" sz="1150" b="0" i="0" u="none" strike="noStrike" baseline="0" dirty="0">
                          <a:latin typeface="Arial"/>
                        </a:rPr>
                        <a:t>в том числе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50" b="0" i="0" u="none" strike="noStrike" baseline="0" dirty="0">
                          <a:latin typeface="Arial"/>
                        </a:rPr>
                        <a:t>12841</a:t>
                      </a:r>
                    </a:p>
                  </a:txBody>
                  <a:tcPr marL="7223" marR="7223" marT="72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50" b="0" i="0" u="none" strike="noStrike" baseline="0">
                          <a:latin typeface="Arial"/>
                        </a:rPr>
                        <a:t>15170</a:t>
                      </a:r>
                    </a:p>
                  </a:txBody>
                  <a:tcPr marL="7223" marR="7223" marT="72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50" b="0" i="0" u="none" strike="noStrike" baseline="0">
                          <a:latin typeface="Arial"/>
                        </a:rPr>
                        <a:t>17136</a:t>
                      </a:r>
                    </a:p>
                  </a:txBody>
                  <a:tcPr marL="7223" marR="7223" marT="72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50" b="0" i="0" u="none" strike="noStrike" baseline="0">
                          <a:latin typeface="Arial"/>
                        </a:rPr>
                        <a:t>19000</a:t>
                      </a:r>
                    </a:p>
                  </a:txBody>
                  <a:tcPr marL="7223" marR="7223" marT="72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2802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обрабатывающие производства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>
                          <a:latin typeface="Arial"/>
                        </a:rPr>
                        <a:t>14014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>
                          <a:latin typeface="Arial"/>
                        </a:rPr>
                        <a:t>15932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>
                          <a:latin typeface="Arial"/>
                        </a:rPr>
                        <a:t>17591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>
                          <a:latin typeface="Arial"/>
                        </a:rPr>
                        <a:t>18195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2802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образование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>
                          <a:latin typeface="Arial"/>
                        </a:rPr>
                        <a:t>8975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>
                          <a:latin typeface="Arial"/>
                        </a:rPr>
                        <a:t>10508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>
                          <a:latin typeface="Arial"/>
                        </a:rPr>
                        <a:t>13823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>
                          <a:latin typeface="Arial"/>
                        </a:rPr>
                        <a:t>15028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2802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строительство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10150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>
                          <a:latin typeface="Arial"/>
                        </a:rPr>
                        <a:t>11580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>
                          <a:latin typeface="Arial"/>
                        </a:rPr>
                        <a:t>13975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>
                          <a:latin typeface="Arial"/>
                        </a:rPr>
                        <a:t>14902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2802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торговля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10850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13860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>
                          <a:latin typeface="Arial"/>
                        </a:rPr>
                        <a:t>13483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>
                          <a:latin typeface="Arial"/>
                        </a:rPr>
                        <a:t>19692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2802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здравоохранение и предоставление социальных услуг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7925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11025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14308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>
                          <a:latin typeface="Arial"/>
                        </a:rPr>
                        <a:t>16453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2802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предоставление прочих коммунальных услуг, социальных и персональных услуг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10149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11150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14438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>
                          <a:latin typeface="Arial"/>
                        </a:rPr>
                        <a:t>16283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2802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50" b="0" i="0" u="none" strike="noStrike" baseline="0">
                          <a:latin typeface="Arial"/>
                        </a:rPr>
                        <a:t>транспорт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13441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13550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14605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15711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2802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50" b="0" i="0" u="none" strike="noStrike" baseline="0">
                          <a:latin typeface="Arial"/>
                        </a:rPr>
                        <a:t>операции с недвижимым имуществом, аренда, предоставление услуг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>
                          <a:latin typeface="Arial"/>
                        </a:rPr>
                        <a:t>9560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>
                          <a:latin typeface="Arial"/>
                        </a:rPr>
                        <a:t>11500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12515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14464</a:t>
                      </a:r>
                    </a:p>
                  </a:txBody>
                  <a:tcPr marL="7223" marR="7223" marT="7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79512" y="3265471"/>
          <a:ext cx="8784976" cy="1610535"/>
        </p:xfrm>
        <a:graphic>
          <a:graphicData uri="http://schemas.openxmlformats.org/drawingml/2006/table">
            <a:tbl>
              <a:tblPr/>
              <a:tblGrid>
                <a:gridCol w="6307162"/>
                <a:gridCol w="1002388"/>
                <a:gridCol w="754607"/>
                <a:gridCol w="720819"/>
              </a:tblGrid>
              <a:tr h="27481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СОЦИАЛЬНАЯ ХАРАКТЕРИСТИКА ГОРОДА</a:t>
                      </a:r>
                    </a:p>
                  </a:txBody>
                  <a:tcPr marL="7815" marR="7815" marT="78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8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solidFill>
                            <a:srgbClr val="FFFF00"/>
                          </a:solidFill>
                          <a:latin typeface="Arial"/>
                        </a:rPr>
                        <a:t>Среднегодовая численность населения</a:t>
                      </a:r>
                    </a:p>
                  </a:txBody>
                  <a:tcPr marL="7815" marR="7815" marT="78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50" b="0" i="0" u="none" strike="noStrike" baseline="0">
                          <a:solidFill>
                            <a:srgbClr val="FFFF00"/>
                          </a:solidFill>
                          <a:latin typeface="Arial"/>
                        </a:rPr>
                        <a:t>2012 год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50" b="0" i="0" u="none" strike="noStrike" baseline="0">
                          <a:solidFill>
                            <a:srgbClr val="FFFF00"/>
                          </a:solidFill>
                          <a:latin typeface="Arial"/>
                        </a:rPr>
                        <a:t>2013 год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50" b="0" i="0" u="none" strike="noStrike" baseline="0">
                          <a:solidFill>
                            <a:srgbClr val="FFFF00"/>
                          </a:solidFill>
                          <a:latin typeface="Arial"/>
                        </a:rPr>
                        <a:t>2014 год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9"/>
                    </a:solidFill>
                  </a:tcPr>
                </a:tc>
              </a:tr>
              <a:tr h="3017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всего,</a:t>
                      </a:r>
                      <a:br>
                        <a:rPr lang="ru-RU" sz="1150" b="0" i="0" u="none" strike="noStrike" baseline="0" dirty="0">
                          <a:latin typeface="Arial"/>
                        </a:rPr>
                      </a:br>
                      <a:r>
                        <a:rPr lang="ru-RU" sz="1150" b="0" i="0" u="none" strike="noStrike" baseline="0" dirty="0">
                          <a:latin typeface="Arial"/>
                        </a:rPr>
                        <a:t>в том числе</a:t>
                      </a:r>
                    </a:p>
                  </a:txBody>
                  <a:tcPr marL="7815" marR="7815" marT="78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50" b="0" i="0" u="none" strike="noStrike" baseline="0" dirty="0">
                          <a:latin typeface="Arial"/>
                        </a:rPr>
                        <a:t>49607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50" b="0" i="0" u="none" strike="noStrike" baseline="0">
                          <a:latin typeface="Arial"/>
                        </a:rPr>
                        <a:t>49169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50" b="0" i="0" u="none" strike="noStrike" baseline="0">
                          <a:latin typeface="Arial"/>
                        </a:rPr>
                        <a:t>48661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3147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население моложе трудоспособного возраста</a:t>
                      </a:r>
                    </a:p>
                  </a:txBody>
                  <a:tcPr marL="7815" marR="7815" marT="78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7441</a:t>
                      </a:r>
                    </a:p>
                  </a:txBody>
                  <a:tcPr marL="7815" marR="7815" marT="78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>
                          <a:latin typeface="Arial"/>
                        </a:rPr>
                        <a:t>7474</a:t>
                      </a:r>
                    </a:p>
                  </a:txBody>
                  <a:tcPr marL="7815" marR="7815" marT="78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>
                          <a:latin typeface="Arial"/>
                        </a:rPr>
                        <a:t>7608</a:t>
                      </a:r>
                    </a:p>
                  </a:txBody>
                  <a:tcPr marL="7815" marR="7815" marT="78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50" b="0" i="0" u="none" strike="noStrike" baseline="0">
                          <a:latin typeface="Arial"/>
                        </a:rPr>
                        <a:t>население трудоспособного возраста</a:t>
                      </a:r>
                    </a:p>
                  </a:txBody>
                  <a:tcPr marL="7815" marR="7815" marT="78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30657</a:t>
                      </a:r>
                    </a:p>
                  </a:txBody>
                  <a:tcPr marL="7815" marR="7815" marT="78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28960</a:t>
                      </a:r>
                    </a:p>
                  </a:txBody>
                  <a:tcPr marL="7815" marR="7815" marT="78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>
                          <a:latin typeface="Arial"/>
                        </a:rPr>
                        <a:t>28570</a:t>
                      </a:r>
                    </a:p>
                  </a:txBody>
                  <a:tcPr marL="7815" marR="7815" marT="78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  <a:tr h="25508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50" b="0" i="0" u="none" strike="noStrike" baseline="0">
                          <a:latin typeface="Arial"/>
                        </a:rPr>
                        <a:t>население старше трудоспособного возраста</a:t>
                      </a:r>
                    </a:p>
                  </a:txBody>
                  <a:tcPr marL="7815" marR="7815" marT="78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>
                          <a:latin typeface="Arial"/>
                        </a:rPr>
                        <a:t>11509</a:t>
                      </a:r>
                    </a:p>
                  </a:txBody>
                  <a:tcPr marL="7815" marR="7815" marT="78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12735</a:t>
                      </a:r>
                    </a:p>
                  </a:txBody>
                  <a:tcPr marL="7815" marR="7815" marT="78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baseline="0" dirty="0">
                          <a:latin typeface="Arial"/>
                        </a:rPr>
                        <a:t>12483</a:t>
                      </a:r>
                    </a:p>
                  </a:txBody>
                  <a:tcPr marL="7815" marR="7815" marT="78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31652451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41572" y="65369"/>
            <a:ext cx="5860856" cy="5012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876256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37631" y="80475"/>
            <a:ext cx="5668737" cy="498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2115183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9300595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14868" y="19548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C000"/>
                </a:solidFill>
              </a:rPr>
              <a:t>www.adminliv.ru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68" y="133907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C000"/>
                </a:solidFill>
              </a:rPr>
              <a:t>admliv@liv.orel.ru</a:t>
            </a:r>
            <a:endParaRPr lang="ru-RU" sz="4800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781717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C000"/>
                </a:solidFill>
              </a:rPr>
              <a:t>+7 48677 7-19-20</a:t>
            </a:r>
          </a:p>
          <a:p>
            <a:pPr algn="ctr"/>
            <a:r>
              <a:rPr lang="ru-RU" sz="4400" b="1" dirty="0" smtClean="0">
                <a:solidFill>
                  <a:srgbClr val="FFC000"/>
                </a:solidFill>
              </a:rPr>
              <a:t>+7 48677 7-37-98</a:t>
            </a:r>
          </a:p>
          <a:p>
            <a:pPr algn="ctr"/>
            <a:r>
              <a:rPr lang="ru-RU" sz="4400" b="1" dirty="0" smtClean="0">
                <a:solidFill>
                  <a:srgbClr val="FFC000"/>
                </a:solidFill>
              </a:rPr>
              <a:t>+7 919-263-45-01</a:t>
            </a:r>
            <a:endParaRPr lang="ru-RU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6994945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26342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</a:rPr>
              <a:t>303850, the Russian Federation, </a:t>
            </a:r>
            <a:endParaRPr lang="ru-RU" sz="3600" b="1" dirty="0" smtClean="0">
              <a:solidFill>
                <a:srgbClr val="FFC0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FFC000"/>
                </a:solidFill>
              </a:rPr>
              <a:t>the </a:t>
            </a:r>
            <a:r>
              <a:rPr lang="en-US" sz="3600" b="1" dirty="0">
                <a:solidFill>
                  <a:srgbClr val="FFC000"/>
                </a:solidFill>
              </a:rPr>
              <a:t>Oryol region, </a:t>
            </a:r>
            <a:endParaRPr lang="ru-RU" sz="3600" b="1" dirty="0" smtClean="0">
              <a:solidFill>
                <a:srgbClr val="FFC0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FFC000"/>
                </a:solidFill>
              </a:rPr>
              <a:t>the </a:t>
            </a:r>
            <a:r>
              <a:rPr lang="en-US" sz="3600" b="1" dirty="0">
                <a:solidFill>
                  <a:srgbClr val="FFC000"/>
                </a:solidFill>
              </a:rPr>
              <a:t>city of </a:t>
            </a:r>
            <a:r>
              <a:rPr lang="en-US" sz="3600" b="1" dirty="0" err="1">
                <a:solidFill>
                  <a:srgbClr val="FFC000"/>
                </a:solidFill>
              </a:rPr>
              <a:t>Livny</a:t>
            </a:r>
            <a:r>
              <a:rPr lang="en-US" sz="3600" b="1" dirty="0">
                <a:solidFill>
                  <a:srgbClr val="FFC000"/>
                </a:solidFill>
              </a:rPr>
              <a:t>, </a:t>
            </a:r>
            <a:endParaRPr lang="ru-RU" sz="3600" b="1" dirty="0" smtClean="0">
              <a:solidFill>
                <a:srgbClr val="FFC0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FFC000"/>
                </a:solidFill>
              </a:rPr>
              <a:t>Lenin </a:t>
            </a:r>
            <a:r>
              <a:rPr lang="en-US" sz="3600" b="1" dirty="0">
                <a:solidFill>
                  <a:srgbClr val="FFC000"/>
                </a:solidFill>
              </a:rPr>
              <a:t>street, building 7</a:t>
            </a: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56" y="2700789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303850, Российская Федерация, Орловская область, 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город </a:t>
            </a:r>
            <a:r>
              <a:rPr lang="ru-RU" sz="3600" b="1" dirty="0">
                <a:solidFill>
                  <a:schemeClr val="bg1"/>
                </a:solidFill>
              </a:rPr>
              <a:t>Ливны, 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улица </a:t>
            </a:r>
            <a:r>
              <a:rPr lang="ru-RU" sz="3600" b="1" dirty="0">
                <a:solidFill>
                  <a:schemeClr val="bg1"/>
                </a:solidFill>
              </a:rPr>
              <a:t>Ленина, дом 7</a:t>
            </a:r>
          </a:p>
        </p:txBody>
      </p:sp>
    </p:spTree>
    <p:extLst>
      <p:ext uri="{BB962C8B-B14F-4D97-AF65-F5344CB8AC3E}">
        <p14:creationId xmlns:p14="http://schemas.microsoft.com/office/powerpoint/2010/main" xmlns="" val="1741301897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1971585"/>
            <a:ext cx="910748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2015 </a:t>
            </a:r>
            <a:r>
              <a:rPr lang="ru-RU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год</a:t>
            </a:r>
            <a:endParaRPr lang="ru-RU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9023886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страница - 0004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848970" y="0"/>
            <a:ext cx="5446059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страница - 0005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942347" y="0"/>
            <a:ext cx="5259305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страница - 0006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911757" y="0"/>
            <a:ext cx="5320485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страница - 0007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958153" y="0"/>
            <a:ext cx="522769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екстура_синий_волны_изгибы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 descr="страница - 0008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917165" y="0"/>
            <a:ext cx="530967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ODATETIMEENABLED" val="1"/>
  <p:tag name="AUTODATETIMEFORMAT" val="$WEEKDAY, $MONTHNAME $DAY, $HH:$MM:$SS $AMPM"/>
  <p:tag name="AUTODATETIMEFLAGS" val="2756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2680</TotalTime>
  <Words>1236</Words>
  <Application>Microsoft Office PowerPoint</Application>
  <PresentationFormat>Экран (16:9)</PresentationFormat>
  <Paragraphs>433</Paragraphs>
  <Slides>48</Slides>
  <Notes>48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IT2</cp:lastModifiedBy>
  <cp:revision>261</cp:revision>
  <dcterms:created xsi:type="dcterms:W3CDTF">2013-09-05T07:22:51Z</dcterms:created>
  <dcterms:modified xsi:type="dcterms:W3CDTF">2015-09-09T12:31:21Z</dcterms:modified>
</cp:coreProperties>
</file>